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65" r:id="rId19"/>
    <p:sldId id="266" r:id="rId20"/>
    <p:sldId id="273" r:id="rId21"/>
    <p:sldId id="276" r:id="rId22"/>
    <p:sldId id="277" r:id="rId23"/>
    <p:sldId id="284" r:id="rId24"/>
    <p:sldId id="283" r:id="rId25"/>
    <p:sldId id="278" r:id="rId26"/>
    <p:sldId id="280" r:id="rId27"/>
    <p:sldId id="282" r:id="rId28"/>
    <p:sldId id="285" r:id="rId29"/>
    <p:sldId id="281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16666"/>
              <a:buFont typeface="Courier New"/>
              <a:buChar char="o"/>
            </a:pPr>
            <a:r>
              <a:rPr sz="1200" b="0" i="0" u="none" strike="noStrike" cap="none" baseline="0"/>
              <a:t>
</a:t>
            </a:r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</p:txBody>
      </p:sp>
      <p:sp>
        <p:nvSpPr>
          <p:cNvPr id="3" name="Shape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16666"/>
              <a:buFont typeface="Courier New"/>
              <a:buChar char="o"/>
            </a:pPr>
            <a:r>
              <a:rPr sz="1200" b="0" i="0" u="none" strike="noStrike" cap="none" baseline="0"/>
              <a:t>
</a:t>
            </a:r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16666"/>
              <a:buFont typeface="Courier New"/>
              <a:buChar char="o"/>
            </a:pPr>
            <a:r>
              <a:rPr sz="1200" b="0" i="0" u="none" strike="noStrike" cap="none" baseline="0"/>
              <a:t>
</a:t>
            </a:r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</p:txBody>
      </p:sp>
      <p:sp>
        <p:nvSpPr>
          <p:cNvPr id="7" name="Shape 7"/>
          <p:cNvSpPr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1" indent="-88900" algn="l" rtl="0">
              <a:buClr>
                <a:srgbClr val="000000"/>
              </a:buClr>
              <a:buSzPct val="116666"/>
              <a:buFont typeface="Courier New"/>
              <a:buChar char="o"/>
            </a:pPr>
            <a:r>
              <a:rPr sz="1200" b="0" i="0" u="none" strike="noStrike" cap="none" baseline="0"/>
              <a:t>
</a:t>
            </a:r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  <a:p>
            <a:endParaRPr sz="12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4739998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sz="1800" b="0" i="0" u="none" strike="noStrike" cap="none" baseline="0"/>
              <a:t>Make use of the knowledge of today’s youth, adapt to the way they work and interact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sz="1800" b="0" i="0" u="none" strike="noStrike" cap="none" baseline="0"/>
              <a:t>Netiquette, creating passwords, digital identity, positive footprint, 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838200" y="1762090"/>
            <a:ext cx="2521775" cy="5095911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39" cy="1581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838200" y="1762090"/>
            <a:ext cx="2521775" cy="5095911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4000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38200" y="1762090"/>
            <a:ext cx="2521775" cy="5095911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None/>
              <a:defRPr sz="3600" b="0" cap="none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88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cap="none" baseline="0">
                <a:solidFill>
                  <a:schemeClr val="dk2"/>
                </a:solidFill>
              </a:defRPr>
            </a:lvl1pPr>
            <a:lvl2pPr marL="344488" indent="-1031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2pPr>
            <a:lvl3pPr marL="515938" indent="-11588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3pPr>
            <a:lvl4pPr marL="688975" indent="-12065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</a:defRPr>
            </a:lvl4pPr>
            <a:lvl5pPr marL="860425" indent="-11430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051560" indent="-1212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234440" indent="-1263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417320" indent="-13144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1600200" indent="-12382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629400" y="274637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None/>
              <a:defRPr sz="3600" b="0" cap="none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457200" y="274637"/>
            <a:ext cx="6019799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88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cap="none" baseline="0">
                <a:solidFill>
                  <a:schemeClr val="dk2"/>
                </a:solidFill>
              </a:defRPr>
            </a:lvl1pPr>
            <a:lvl2pPr marL="344488" indent="-1031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2pPr>
            <a:lvl3pPr marL="515938" indent="-11588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3pPr>
            <a:lvl4pPr marL="688975" indent="-12065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</a:defRPr>
            </a:lvl4pPr>
            <a:lvl5pPr marL="860425" indent="-11430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051560" indent="-1212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234440" indent="-1263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417320" indent="-13144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1600200" indent="-12382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489633" y="0"/>
            <a:ext cx="3393768" cy="6857999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None/>
              <a:defRPr sz="3600" b="0" cap="none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88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cap="none" baseline="0">
                <a:solidFill>
                  <a:schemeClr val="dk2"/>
                </a:solidFill>
              </a:defRPr>
            </a:lvl1pPr>
            <a:lvl2pPr marL="344488" indent="-1031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2pPr>
            <a:lvl3pPr marL="515938" indent="-11588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3pPr>
            <a:lvl4pPr marL="688975" indent="-12065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dk2"/>
                </a:solidFill>
              </a:defRPr>
            </a:lvl4pPr>
            <a:lvl5pPr marL="860425" indent="-11430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051560" indent="-1212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234440" indent="-1263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417320" indent="-13144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1600200" indent="-12382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ubTitle" idx="1"/>
          </p:nvPr>
        </p:nvSpPr>
        <p:spPr>
          <a:xfrm>
            <a:off x="3743323" y="1400174"/>
            <a:ext cx="5120639" cy="147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34289" y="136641"/>
            <a:ext cx="3326149" cy="6721359"/>
          </a:xfrm>
          <a:custGeom>
            <a:avLst/>
            <a:gdLst/>
            <a:ahLst/>
            <a:cxnLst/>
            <a:rect l="0" t="0" r="0" b="0"/>
            <a:pathLst>
              <a:path w="2409" h="4865" extrusionOk="0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4000" b="0" i="0" u="none" strike="noStrike" cap="small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None/>
              <a:defRPr sz="3600" b="0" cap="none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76225" y="1298448"/>
            <a:ext cx="4251960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2"/>
          </p:nvPr>
        </p:nvSpPr>
        <p:spPr>
          <a:xfrm>
            <a:off x="4615814" y="1298448"/>
            <a:ext cx="4251960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None/>
              <a:defRPr sz="3600" b="0" cap="none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276225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idx="2"/>
          </p:nvPr>
        </p:nvSpPr>
        <p:spPr>
          <a:xfrm>
            <a:off x="4615814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3"/>
          </p:nvPr>
        </p:nvSpPr>
        <p:spPr>
          <a:xfrm>
            <a:off x="276225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buClr>
                <a:schemeClr val="dk2"/>
              </a:buClr>
              <a:buNone/>
              <a:defRPr sz="2000" b="0" i="0" baseline="0">
                <a:solidFill>
                  <a:schemeClr val="dk2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idx="4"/>
          </p:nvPr>
        </p:nvSpPr>
        <p:spPr>
          <a:xfrm>
            <a:off x="4615814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dk2"/>
              </a:buClr>
              <a:buNone/>
              <a:defRPr sz="2000" b="0" i="0" baseline="0">
                <a:solidFill>
                  <a:schemeClr val="dk2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400"/>
              </a:spcBef>
              <a:buClr>
                <a:schemeClr val="dk2"/>
              </a:buClr>
              <a:buNone/>
              <a:defRPr sz="3600" b="0" cap="none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240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3775935" y="533400"/>
            <a:ext cx="5063266" cy="5702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000"/>
            </a:lvl1pPr>
            <a:lvl2pPr rtl="0">
              <a:defRPr sz="18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idx="2"/>
          </p:nvPr>
        </p:nvSpPr>
        <p:spPr>
          <a:xfrm>
            <a:off x="276223" y="1539240"/>
            <a:ext cx="283464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lt2"/>
              </a:buClr>
              <a:buNone/>
              <a:defRPr sz="1600" b="0" i="0" cap="none" baseline="0">
                <a:solidFill>
                  <a:schemeClr val="lt2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3409950" y="0"/>
            <a:ext cx="573405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buClr>
                <a:schemeClr val="dk2"/>
              </a:buClr>
              <a:buFont typeface="Arial"/>
              <a:buNone/>
              <a:defRPr sz="3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276223" y="228600"/>
            <a:ext cx="2834640" cy="129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240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274319" y="1536191"/>
            <a:ext cx="2834640" cy="4712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lt2"/>
              </a:buClr>
              <a:buNone/>
              <a:defRPr sz="1600">
                <a:solidFill>
                  <a:schemeClr val="lt2"/>
                </a:solidFill>
              </a:defRPr>
            </a:lvl1pPr>
            <a:lvl2pPr marL="171450" indent="-6350" rtl="0"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marL="344488" indent="-1588" rtl="0"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marL="515938" indent="-7937" rtl="0"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4pPr>
            <a:lvl5pPr marL="688975" indent="-3175" rtl="0"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indent="-88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4488" marR="0" indent="-103188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5938" marR="0" indent="-115887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8975" marR="0" indent="-12065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0425" marR="0" indent="-114300" algn="l" rtl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51560" marR="0" indent="-12128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34440" marR="0" indent="-1263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17320" marR="0" indent="-13144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00200" marR="0" indent="-123825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0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odle.com/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" TargetMode="External"/><Relationship Id="rId4" Type="http://schemas.openxmlformats.org/officeDocument/2006/relationships/hyperlink" Target="http://prezi.com/aa22ldn030b9/an-interview-in-pontedera/" TargetMode="External"/><Relationship Id="rId5" Type="http://schemas.openxmlformats.org/officeDocument/2006/relationships/hyperlink" Target="http://prezi.com/q-7jnvhqnxdz/graffiti/" TargetMode="External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prezi.com/pricing/ed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xy.com/" TargetMode="External"/><Relationship Id="rId4" Type="http://schemas.openxmlformats.org/officeDocument/2006/relationships/hyperlink" Target="http://www.stixy.com/guest/19087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wallwisher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gster.com/" TargetMode="External"/><Relationship Id="rId4" Type="http://schemas.openxmlformats.org/officeDocument/2006/relationships/hyperlink" Target="http://www.glogster.com/giammabravo/resume-glog-by-giammabravo/g-6lho79ictvikeg3mopoo4a0" TargetMode="External"/><Relationship Id="rId5" Type="http://schemas.openxmlformats.org/officeDocument/2006/relationships/hyperlink" Target="http://www.glogster.com/grupp11b/graffiti/g-6lso4a9d7hqga12upl4ksa0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omo.com/" TargetMode="External"/><Relationship Id="rId4" Type="http://schemas.openxmlformats.org/officeDocument/2006/relationships/hyperlink" Target="http://www.mindomo.com/view.htm?m=54634afce397486abc7a00e4cf945599" TargetMode="External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bbleboard.com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voicethread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x3.tv/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ambuser.com/" TargetMode="External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t.surveymonkey.com/" TargetMode="External"/><Relationship Id="rId4" Type="http://schemas.openxmlformats.org/officeDocument/2006/relationships/hyperlink" Target="http://www.surveymonkey.com/s/FNRL6H7" TargetMode="External"/><Relationship Id="rId5" Type="http://schemas.openxmlformats.org/officeDocument/2006/relationships/hyperlink" Target="https://docs.google.com" TargetMode="External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ambuser.com/" TargetMode="External"/><Relationship Id="rId4" Type="http://schemas.openxmlformats.org/officeDocument/2006/relationships/hyperlink" Target="http://www.blogger.com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://classe-4bg.blogspot.i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poybQqP_Zy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drive.google.com/start?continue=https://drive.google.com/?pli=1&amp;authuser=0%2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3739896" y="1290214"/>
            <a:ext cx="5120639" cy="24313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4000" i="0" u="none" strike="noStrike" cap="small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Strumenti del WEB 2.0 per la collaborazione e la comunicazione</a:t>
            </a:r>
            <a:endParaRPr lang="it-IT" sz="4000" i="0" u="none" strike="noStrike" cap="small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5105" y="6163317"/>
            <a:ext cx="371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Luisella Mori – ITCG Fermi </a:t>
            </a:r>
            <a:r>
              <a:rPr lang="en-US" b="1" dirty="0" err="1" smtClean="0"/>
              <a:t>Pontedera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276225" y="587554"/>
            <a:ext cx="859155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4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Doodle</a:t>
            </a:r>
            <a:r>
              <a:rPr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http://www.doodle.com/</a:t>
            </a:r>
          </a:p>
        </p:txBody>
      </p:sp>
      <p:sp>
        <p:nvSpPr>
          <p:cNvPr id="217" name="Shape 217"/>
          <p:cNvSpPr/>
          <p:nvPr/>
        </p:nvSpPr>
        <p:spPr>
          <a:xfrm>
            <a:off x="272414" y="1295400"/>
            <a:ext cx="8595359" cy="493775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4000" b="0" i="0" u="none" strike="noStrike" cap="small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Collaborazione tra </a:t>
            </a:r>
            <a:r>
              <a:rPr sz="4000" b="0" i="0" u="none" strike="noStrike" cap="small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r>
              <a:rPr lang="it-IT" sz="4000" b="0" i="0" u="none" strike="noStrike" cap="small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4000" b="0" i="0" u="none" strike="noStrike" cap="small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Creare presentazioni </a:t>
            </a:r>
            <a:r>
              <a:rPr sz="3600" b="0" i="0" u="sng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</a:t>
            </a:r>
            <a:r>
              <a:rPr sz="3600" b="0" i="0" u="sng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://prezi.com/</a:t>
            </a:r>
          </a:p>
        </p:txBody>
      </p:sp>
      <p:sp>
        <p:nvSpPr>
          <p:cNvPr id="168" name="Shape 168"/>
          <p:cNvSpPr/>
          <p:nvPr/>
        </p:nvSpPr>
        <p:spPr>
          <a:xfrm>
            <a:off x="5721190" y="6067124"/>
            <a:ext cx="3239289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36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 esempio</a:t>
            </a:r>
            <a:endParaRPr sz="3600" b="1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</p:txBody>
      </p:sp>
      <p:pic>
        <p:nvPicPr>
          <p:cNvPr id="3" name="Picture 2" descr="Prez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1" y="1642331"/>
            <a:ext cx="5585394" cy="44247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360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Prezi</a:t>
            </a:r>
            <a:r>
              <a:rPr lang="it-IT" sz="360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per …</a:t>
            </a:r>
            <a:endParaRPr sz="360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274319" y="1298448"/>
            <a:ext cx="8595359" cy="5863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indent="-171450">
              <a:buSzPct val="128787"/>
            </a:pPr>
            <a:r>
              <a:rPr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Creare </a:t>
            </a:r>
            <a:r>
              <a:rPr lang="it-IT" sz="2800" dirty="0" smtClean="0">
                <a:solidFill>
                  <a:srgbClr val="000000"/>
                </a:solidFill>
              </a:rPr>
              <a:t>presentazioni affascinanti </a:t>
            </a:r>
            <a:endParaRPr lang="it-IT" sz="2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ire</a:t>
            </a: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foto, documenti, video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Essere</a:t>
            </a: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creativ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</a:t>
            </a:r>
            <a:r>
              <a:rPr lang="it-IT" sz="28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it-IT" sz="2800" dirty="0" smtClean="0">
                <a:solidFill>
                  <a:srgbClr val="000000"/>
                </a:solidFill>
              </a:rPr>
              <a:t>Condividere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Scaricare le presentazioni e visionarle off-line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endParaRPr lang="it-IT" sz="2800" dirty="0">
              <a:solidFill>
                <a:srgbClr val="000000"/>
              </a:solidFill>
            </a:endParaRPr>
          </a:p>
          <a:p>
            <a:pPr lvl="0" indent="-171450">
              <a:buSzPct val="101190"/>
            </a:pP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un indirizzo email istituzionale si accede </a:t>
            </a:r>
            <a:r>
              <a:rPr lang="it-IT" sz="2800" dirty="0">
                <a:solidFill>
                  <a:srgbClr val="000000"/>
                </a:solidFill>
              </a:rPr>
              <a:t>all’upgrade </a:t>
            </a:r>
            <a:r>
              <a:rPr lang="it-IT" sz="2800" dirty="0" smtClean="0">
                <a:solidFill>
                  <a:srgbClr val="000000"/>
                </a:solidFill>
                <a:hlinkClick r:id="rId3"/>
              </a:rPr>
              <a:t>gratuito</a:t>
            </a:r>
            <a:r>
              <a:rPr lang="it-IT" sz="2800" dirty="0" smtClean="0">
                <a:solidFill>
                  <a:srgbClr val="000000"/>
                </a:solidFill>
              </a:rPr>
              <a:t> che permette di rendere private le presentazioni (versione EDU).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274319" y="248586"/>
            <a:ext cx="8591550" cy="592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Lavagne </a:t>
            </a:r>
            <a:r>
              <a:rPr lang="it-IT" sz="3250" dirty="0" smtClean="0">
                <a:solidFill>
                  <a:srgbClr val="000000"/>
                </a:solidFill>
              </a:rPr>
              <a:t>c</a:t>
            </a:r>
            <a:r>
              <a:rPr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ollaborative</a:t>
            </a:r>
            <a:endParaRPr sz="325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496198" y="2826866"/>
            <a:ext cx="4647802" cy="38471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28787"/>
              <a:buNone/>
            </a:pPr>
            <a:endParaRPr lang="it-IT" sz="2800" b="0" i="0" u="none" strike="noStrike" cap="none" baseline="0" dirty="0" smtClean="0">
              <a:solidFill>
                <a:srgbClr val="000000"/>
              </a:solidFill>
              <a:sym typeface="Arial"/>
            </a:endParaRPr>
          </a:p>
          <a:p>
            <a:pPr marL="457200" indent="-457200">
              <a:buSzPct val="128787"/>
            </a:pPr>
            <a:r>
              <a:rPr lang="it-IT" sz="28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Creare </a:t>
            </a:r>
            <a:r>
              <a:rPr lang="it-IT" sz="2800" dirty="0" smtClean="0">
                <a:solidFill>
                  <a:srgbClr val="000000"/>
                </a:solidFill>
              </a:rPr>
              <a:t>”lavagne” condivise</a:t>
            </a:r>
          </a:p>
          <a:p>
            <a:pPr marL="457200" indent="-457200">
              <a:buSzPct val="128787"/>
            </a:pPr>
            <a:r>
              <a:rPr lang="it-IT" sz="2800" dirty="0" smtClean="0">
                <a:solidFill>
                  <a:srgbClr val="000000"/>
                </a:solidFill>
              </a:rPr>
              <a:t>Postare</a:t>
            </a:r>
            <a:r>
              <a:rPr lang="it-IT" sz="2800" b="0" i="0" u="none" strike="noStrike" cap="none" dirty="0" smtClean="0">
                <a:solidFill>
                  <a:srgbClr val="000000"/>
                </a:solidFill>
                <a:sym typeface="Arial"/>
              </a:rPr>
              <a:t> note e commenti</a:t>
            </a:r>
            <a:endParaRPr lang="it-IT" sz="2800" dirty="0">
              <a:solidFill>
                <a:srgbClr val="000000"/>
              </a:solidFill>
            </a:endParaRPr>
          </a:p>
          <a:p>
            <a:pPr marL="457200" indent="-457200">
              <a:buSzPct val="128787"/>
            </a:pPr>
            <a:r>
              <a:rPr lang="it-IT" sz="2800" dirty="0" smtClean="0">
                <a:solidFill>
                  <a:srgbClr val="000000"/>
                </a:solidFill>
              </a:rPr>
              <a:t>Caricare f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oto</a:t>
            </a:r>
            <a:r>
              <a:rPr lang="it-IT" sz="2800" b="0" i="0" u="none" strike="noStrike" cap="none" dirty="0" smtClean="0">
                <a:solidFill>
                  <a:srgbClr val="000000"/>
                </a:solidFill>
                <a:sym typeface="Arial"/>
              </a:rPr>
              <a:t> e </a:t>
            </a:r>
            <a:r>
              <a:rPr lang="it-IT" sz="2800" dirty="0" smtClean="0">
                <a:solidFill>
                  <a:srgbClr val="000000"/>
                </a:solidFill>
              </a:rPr>
              <a:t>d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ocumenti</a:t>
            </a:r>
          </a:p>
          <a:p>
            <a:pPr marL="457200" indent="-457200">
              <a:buSzPct val="101190"/>
            </a:pPr>
            <a:r>
              <a:rPr lang="it-IT" sz="2800" dirty="0" smtClean="0">
                <a:solidFill>
                  <a:srgbClr val="000000"/>
                </a:solidFill>
              </a:rPr>
              <a:t>Presentare il proprio lavoro</a:t>
            </a:r>
            <a:endParaRPr lang="it-IT" sz="2800" b="0" i="0" u="none" strike="noStrike" cap="none" baseline="0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" name="Picture 2" descr="Stix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198890"/>
            <a:ext cx="4128506" cy="47688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276225" y="202834"/>
            <a:ext cx="8591550" cy="10925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250" dirty="0" smtClean="0">
                <a:solidFill>
                  <a:srgbClr val="000000"/>
                </a:solidFill>
              </a:rPr>
              <a:t>Condividet</a:t>
            </a:r>
            <a:r>
              <a:rPr lang="it-IT" sz="3250" b="0" i="0" u="none" strike="noStrike" cap="none" baseline="0" dirty="0" smtClean="0">
                <a:solidFill>
                  <a:srgbClr val="000000"/>
                </a:solidFill>
                <a:sym typeface="Arial"/>
              </a:rPr>
              <a:t>e</a:t>
            </a:r>
            <a:r>
              <a:rPr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vostre </a:t>
            </a:r>
            <a:r>
              <a:rPr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  <a:r>
              <a:rPr lang="it-IT"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5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it-IT"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lavagne </a:t>
            </a:r>
            <a:r>
              <a:rPr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collaborative </a:t>
            </a:r>
            <a:r>
              <a:rPr sz="3250" b="0" i="0" u="sng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</a:t>
            </a:r>
            <a:r>
              <a:rPr sz="325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://www.stixy.com/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605691" y="1690846"/>
            <a:ext cx="7912294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it-IT" sz="3600" b="1" dirty="0" smtClean="0">
                <a:hlinkClick r:id="rId4"/>
              </a:rPr>
              <a:t>Un esempio</a:t>
            </a:r>
            <a:endParaRPr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6225" y="2435034"/>
            <a:ext cx="455597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 lavagne di </a:t>
            </a:r>
            <a:r>
              <a:rPr lang="it-IT" sz="2800" dirty="0" err="1" smtClean="0"/>
              <a:t>Stixy</a:t>
            </a:r>
            <a:r>
              <a:rPr lang="it-IT" sz="2800" dirty="0" smtClean="0"/>
              <a:t> sono private, però possono essere condivise, con o senza password, ed essere rese pubbliche tramite un link che si può inviare via mail o pubblicare su un blog o un social network.</a:t>
            </a:r>
            <a:endParaRPr lang="it-IT" sz="2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Wallwisher</a:t>
            </a:r>
            <a:r>
              <a:rPr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http://www.wallwisher.com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274320" y="1298448"/>
            <a:ext cx="6518865" cy="47705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82550" indent="0">
              <a:buNone/>
            </a:pPr>
            <a:r>
              <a:rPr lang="it-IT" sz="3200" dirty="0" smtClean="0">
                <a:solidFill>
                  <a:srgbClr val="000000"/>
                </a:solidFill>
              </a:rPr>
              <a:t>È una lavagna pubblica</a:t>
            </a:r>
          </a:p>
          <a:p>
            <a:pPr marL="82550" indent="0">
              <a:buNone/>
            </a:pPr>
            <a:r>
              <a:rPr lang="it-IT" sz="3200" dirty="0" smtClean="0">
                <a:solidFill>
                  <a:srgbClr val="000000"/>
                </a:solidFill>
              </a:rPr>
              <a:t>Si può usare per chiedere agli studenti di condividere idee su un certo argomento, condividere foto e link su un tema (Natale nel mondo, Halloween, ecc.), creare un dizionario visuale ...</a:t>
            </a:r>
          </a:p>
          <a:p>
            <a:pPr marL="82550" indent="0">
              <a:buNone/>
            </a:pPr>
            <a:r>
              <a:rPr lang="it-IT" sz="3200" dirty="0">
                <a:solidFill>
                  <a:srgbClr val="000000"/>
                </a:solidFill>
              </a:rPr>
              <a:t>C</a:t>
            </a:r>
            <a:r>
              <a:rPr lang="it-IT" sz="3200" dirty="0" smtClean="0">
                <a:solidFill>
                  <a:srgbClr val="000000"/>
                </a:solidFill>
              </a:rPr>
              <a:t>hiunque conosca il link può editarle</a:t>
            </a:r>
            <a:r>
              <a:rPr lang="it-IT" sz="2800" dirty="0" smtClean="0">
                <a:solidFill>
                  <a:srgbClr val="000000"/>
                </a:solidFill>
              </a:rPr>
              <a:t>. </a:t>
            </a: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</a:t>
            </a:r>
            <a:r>
              <a:rPr sz="36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sz="36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http://www.glogster.com/</a:t>
            </a:r>
          </a:p>
        </p:txBody>
      </p:sp>
      <p:sp>
        <p:nvSpPr>
          <p:cNvPr id="199" name="Shape 199"/>
          <p:cNvSpPr/>
          <p:nvPr/>
        </p:nvSpPr>
        <p:spPr>
          <a:xfrm>
            <a:off x="5100919" y="6097305"/>
            <a:ext cx="2764261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sz="36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</a:t>
            </a:r>
            <a:r>
              <a:rPr lang="it-IT" sz="36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sempio</a:t>
            </a:r>
            <a:endParaRPr sz="3600" b="1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</p:txBody>
      </p:sp>
      <p:pic>
        <p:nvPicPr>
          <p:cNvPr id="2" name="Picture 1" descr="Glog by Emi, Shpresa, Nadj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4" y="1467094"/>
            <a:ext cx="3652515" cy="5145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3368" y="1887443"/>
            <a:ext cx="3926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Si può scegliere tra vari “</a:t>
            </a:r>
            <a:r>
              <a:rPr lang="en-GB" sz="2400" dirty="0" smtClean="0"/>
              <a:t>template</a:t>
            </a:r>
            <a:r>
              <a:rPr lang="it-IT" sz="2400" dirty="0" smtClean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Si possono registrare messaggi audio e video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Si possono aggiungere testi, immagini, disegni e decorazioni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Si possono caricare </a:t>
            </a:r>
            <a:r>
              <a:rPr lang="it-IT" sz="2400" dirty="0"/>
              <a:t>canzoni o </a:t>
            </a:r>
            <a:r>
              <a:rPr lang="it-IT" sz="2400" dirty="0" smtClean="0"/>
              <a:t>video</a:t>
            </a:r>
            <a:endParaRPr lang="it-IT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83008" y="42102"/>
            <a:ext cx="8591550" cy="17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Mappe concettuali</a:t>
            </a:r>
            <a:r>
              <a:rPr sz="3600" b="0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</a:t>
            </a:r>
            <a:r>
              <a:rPr sz="36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://www.mindomo.com/</a:t>
            </a:r>
          </a:p>
        </p:txBody>
      </p:sp>
      <p:sp>
        <p:nvSpPr>
          <p:cNvPr id="155" name="Shape 155"/>
          <p:cNvSpPr/>
          <p:nvPr/>
        </p:nvSpPr>
        <p:spPr>
          <a:xfrm>
            <a:off x="6488435" y="5850328"/>
            <a:ext cx="2425436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it-IT" sz="3600" b="1" u="sng" dirty="0" smtClean="0">
                <a:solidFill>
                  <a:schemeClr val="hlink"/>
                </a:solidFill>
                <a:hlinkClick r:id="rId4"/>
              </a:rPr>
              <a:t>Esempio</a:t>
            </a:r>
            <a:endParaRPr sz="3600" b="1" i="0" u="sng" strike="noStrike" cap="none" baseline="0" dirty="0">
              <a:solidFill>
                <a:schemeClr val="hlink"/>
              </a:solidFill>
              <a:sym typeface="Arial"/>
              <a:hlinkClick r:id="rId4"/>
            </a:endParaRPr>
          </a:p>
        </p:txBody>
      </p:sp>
      <p:pic>
        <p:nvPicPr>
          <p:cNvPr id="3" name="Picture 2" descr="Mindom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5" y="2195984"/>
            <a:ext cx="4664761" cy="40566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Mindomo</a:t>
            </a: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per…</a:t>
            </a:r>
            <a:endParaRPr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274319" y="1298448"/>
            <a:ext cx="8595359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mappe concettuali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ire</a:t>
            </a: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video, 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immagini</a:t>
            </a: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commenti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</a:t>
            </a:r>
            <a:r>
              <a:rPr lang="it-IT" sz="28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lang="it-IT" sz="2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274319" y="398035"/>
            <a:ext cx="859155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caratteristiche di un progetto di successo</a:t>
            </a:r>
            <a:endParaRPr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270510" y="1638476"/>
            <a:ext cx="8595359" cy="5309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01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/>
              <a:buNone/>
            </a:pPr>
            <a:r>
              <a:rPr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Pianificazione attenta e completa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KIS(</a:t>
            </a:r>
            <a:r>
              <a:rPr lang="it-IT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Coinvolgere e informare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Comunicazione 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Collaborazione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Innovazione-</a:t>
            </a: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combinare</a:t>
            </a:r>
            <a:r>
              <a:rPr lang="it-IT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il</a:t>
            </a: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b="1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Twinspace</a:t>
            </a: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il </a:t>
            </a:r>
            <a:r>
              <a:rPr lang="it-IT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2.0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Integrazione nel Curricolo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it-IT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Divertimento!!!!</a:t>
            </a:r>
          </a:p>
          <a:p>
            <a:endParaRPr sz="2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48052" y="285699"/>
            <a:ext cx="8591550" cy="10925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it-IT" sz="325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isegnare</a:t>
            </a:r>
            <a:r>
              <a:rPr lang="it-IT" sz="325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insieme</a:t>
            </a:r>
            <a:r>
              <a:rPr sz="325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5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http://www.dabbleboard.com</a:t>
            </a:r>
          </a:p>
        </p:txBody>
      </p:sp>
      <p:pic>
        <p:nvPicPr>
          <p:cNvPr id="4" name="Picture 3" descr="Flow Ch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61" y="2143415"/>
            <a:ext cx="3492500" cy="4470400"/>
          </a:xfrm>
          <a:prstGeom prst="rect">
            <a:avLst/>
          </a:prstGeom>
        </p:spPr>
      </p:pic>
      <p:pic>
        <p:nvPicPr>
          <p:cNvPr id="5" name="Picture 4" descr="Marked up pic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3" y="1939710"/>
            <a:ext cx="4991100" cy="4152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dirty="0" smtClean="0">
                <a:solidFill>
                  <a:srgbClr val="000000"/>
                </a:solidFill>
              </a:rPr>
              <a:t>Invia</a:t>
            </a:r>
            <a:r>
              <a:rPr lang="it-IT" sz="4000" b="0" i="0" u="none" strike="noStrike" cap="small" baseline="0" dirty="0" smtClean="0">
                <a:solidFill>
                  <a:srgbClr val="000000"/>
                </a:solidFill>
                <a:sym typeface="Arial"/>
              </a:rPr>
              <a:t>re Audio e videomessaggi</a:t>
            </a:r>
            <a:endParaRPr lang="it-IT" sz="4000" b="0" i="0" u="none" strike="noStrike" cap="small" baseline="0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25" y="629148"/>
            <a:ext cx="492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>
                <a:solidFill>
                  <a:schemeClr val="hlink"/>
                </a:solidFill>
                <a:hlinkClick r:id="rId3"/>
              </a:rPr>
              <a:t>http://voicethread.com/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2693" y="1631123"/>
            <a:ext cx="6117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Un </a:t>
            </a:r>
            <a:r>
              <a:rPr lang="it-IT" sz="2000" dirty="0" err="1" smtClean="0"/>
              <a:t>VoiceThread</a:t>
            </a:r>
            <a:r>
              <a:rPr lang="it-IT" sz="2000" dirty="0" smtClean="0"/>
              <a:t> è un album multimediale online che permette a un gruppo di persone di postare e commentare immagini, video, documenti. Si può partecipare in 5 modi: usando la voce (con un microfono collegato al computer), aggiungendo commenti di testo, file audio, o video (con una webcam). È facile controllare l’accesso a un </a:t>
            </a:r>
            <a:r>
              <a:rPr lang="it-IT" sz="2000" dirty="0" err="1" smtClean="0"/>
              <a:t>Voicethread</a:t>
            </a:r>
            <a:r>
              <a:rPr lang="it-IT" sz="2000" dirty="0" smtClean="0"/>
              <a:t>, il che lo rende adatto all’uso didattico: si può usare per presentazioni, diari di viaggio, </a:t>
            </a:r>
            <a:r>
              <a:rPr lang="it-IT" sz="2000" dirty="0" err="1" smtClean="0"/>
              <a:t>storytelling</a:t>
            </a:r>
            <a:r>
              <a:rPr lang="it-IT" sz="2000" dirty="0" smtClean="0"/>
              <a:t> e molto altro. Un </a:t>
            </a:r>
            <a:r>
              <a:rPr lang="it-IT" sz="2000" dirty="0" err="1" smtClean="0"/>
              <a:t>VoiceThread</a:t>
            </a:r>
            <a:r>
              <a:rPr lang="it-IT" sz="2000" dirty="0" smtClean="0"/>
              <a:t> permette di dialogare con persone di tutto il mondo raccogliendo I commenti di tutti in un unico luogo.</a:t>
            </a:r>
            <a:endParaRPr lang="it-IT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icethr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663" y="1351501"/>
            <a:ext cx="519413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Six3 permette di registrare e inviare brevi video (durata massima 63 secondi) via mail a uno o più destinatari. È sufficiente avere un computer dotato di microfono, webcam e connessione ad Internet per poterlo usare.</a:t>
            </a:r>
            <a:endParaRPr lang="it-IT" sz="2800" dirty="0"/>
          </a:p>
        </p:txBody>
      </p:sp>
      <p:sp>
        <p:nvSpPr>
          <p:cNvPr id="7" name="Shape 229"/>
          <p:cNvSpPr>
            <a:spLocks noGrp="1"/>
          </p:cNvSpPr>
          <p:nvPr>
            <p:ph type="title"/>
          </p:nvPr>
        </p:nvSpPr>
        <p:spPr>
          <a:xfrm>
            <a:off x="276225" y="567554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lvl="0">
              <a:buSzPct val="25000"/>
            </a:pPr>
            <a:r>
              <a:rPr sz="3600" b="0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sz="36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://www.six3.tv/#</a:t>
            </a:r>
          </a:p>
        </p:txBody>
      </p:sp>
      <p:pic>
        <p:nvPicPr>
          <p:cNvPr id="6" name="Picture 5" descr="six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5" y="5243709"/>
            <a:ext cx="5439196" cy="1258657"/>
          </a:xfrm>
          <a:prstGeom prst="rect">
            <a:avLst/>
          </a:prstGeom>
        </p:spPr>
      </p:pic>
      <p:pic>
        <p:nvPicPr>
          <p:cNvPr id="9" name="Picture 8" descr="six3 b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21" y="4047734"/>
            <a:ext cx="3234854" cy="27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6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194660" y="305682"/>
            <a:ext cx="8417608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FARE QUESTIONARI </a:t>
            </a:r>
            <a:r>
              <a:rPr lang="en-US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LINE</a:t>
            </a:r>
            <a:endParaRPr lang="en-US" sz="3600" b="0" i="0" u="sng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pic>
        <p:nvPicPr>
          <p:cNvPr id="2" name="Picture 1" descr="SurveyMon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0" y="1246369"/>
            <a:ext cx="4395255" cy="54454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9" y="1760353"/>
            <a:ext cx="8447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hlinkClick r:id="rId3"/>
              </a:rPr>
              <a:t>http</a:t>
            </a:r>
            <a:r>
              <a:rPr lang="en-US" sz="3600" b="1" dirty="0">
                <a:hlinkClick r:id="rId3"/>
              </a:rPr>
              <a:t>://it.surveymonkey.com</a:t>
            </a:r>
            <a:r>
              <a:rPr lang="en-US" sz="3600" b="1" dirty="0" smtClean="0">
                <a:hlinkClick r:id="rId3"/>
              </a:rPr>
              <a:t>/</a:t>
            </a:r>
            <a:r>
              <a:rPr lang="en-US" sz="3600" b="1" dirty="0" smtClean="0"/>
              <a:t> </a:t>
            </a:r>
          </a:p>
          <a:p>
            <a:r>
              <a:rPr lang="en-US" sz="3600" dirty="0" smtClean="0">
                <a:hlinkClick r:id="rId4"/>
              </a:rPr>
              <a:t>Un esempio</a:t>
            </a:r>
            <a:endParaRPr lang="en-US" sz="3600" dirty="0" smtClean="0"/>
          </a:p>
          <a:p>
            <a:r>
              <a:rPr lang="en-US" sz="3600" dirty="0">
                <a:hlinkClick r:id="rId5"/>
              </a:rPr>
              <a:t>https://</a:t>
            </a:r>
            <a:r>
              <a:rPr lang="en-US" sz="3600" dirty="0" smtClean="0">
                <a:hlinkClick r:id="rId5"/>
              </a:rPr>
              <a:t>docs.google.com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7910" y="326225"/>
            <a:ext cx="65951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Creare questionari con vari tipi di domande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Inviare il link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Raccogliere e analizzare i risultati</a:t>
            </a:r>
            <a:endParaRPr lang="it-IT" sz="2400" dirty="0"/>
          </a:p>
        </p:txBody>
      </p:sp>
      <p:pic>
        <p:nvPicPr>
          <p:cNvPr id="4" name="Picture 3" descr="Google Docs Live For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4" y="3790075"/>
            <a:ext cx="5717353" cy="27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76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498520" y="523247"/>
            <a:ext cx="5887295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DISSEMINARE</a:t>
            </a:r>
            <a:b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rgbClr val="000000"/>
                </a:solidFill>
              </a:rPr>
              <a:t>CONDIVIDERE</a:t>
            </a:r>
            <a:endParaRPr lang="en-US" sz="3600" b="0" i="0" u="sng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8584" y="4608163"/>
            <a:ext cx="385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4"/>
              </a:rPr>
              <a:t>www.blogger.com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0" y="2798523"/>
            <a:ext cx="4442848" cy="3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2815" y="5549511"/>
            <a:ext cx="3215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 smtClean="0">
                <a:hlinkClick r:id="rId6"/>
              </a:rPr>
              <a:t>Un esempio</a:t>
            </a:r>
            <a:endParaRPr lang="it-IT" sz="3600" b="1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521" y="1934046"/>
            <a:ext cx="6224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Tutto ciò che create con gli strumenti del Web 2.0 può essere condiviso e pubblicato su un blog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827850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 Comen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0"/>
            <a:ext cx="8239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4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3640584" y="612027"/>
            <a:ext cx="5129543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4000" i="0" u="none" strike="noStrike" cap="small" baseline="0" dirty="0" smtClean="0">
                <a:solidFill>
                  <a:schemeClr val="tx1"/>
                </a:solidFill>
                <a:sym typeface="Arial"/>
              </a:rPr>
              <a:t>Progetti di </a:t>
            </a:r>
            <a:r>
              <a:rPr lang="it-IT" dirty="0" smtClean="0">
                <a:solidFill>
                  <a:schemeClr val="tx1"/>
                </a:solidFill>
              </a:rPr>
              <a:t>successo!</a:t>
            </a:r>
            <a:endParaRPr sz="4000" i="0" u="none" strike="noStrike" cap="small" baseline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5112" y="2306875"/>
            <a:ext cx="45559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Grazie a: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Meeri Sild, Estonia</a:t>
            </a:r>
          </a:p>
          <a:p>
            <a:r>
              <a:rPr lang="en-US" dirty="0" smtClean="0"/>
              <a:t>Ulla Lambek, </a:t>
            </a:r>
            <a:r>
              <a:rPr lang="it-IT" dirty="0" smtClean="0"/>
              <a:t>Danimarca</a:t>
            </a:r>
          </a:p>
          <a:p>
            <a:r>
              <a:rPr lang="it-IT" dirty="0" smtClean="0"/>
              <a:t>Incontrate in occasione della E-Twinning Conference 2012 a Berlino, che hanno voluto condividere</a:t>
            </a:r>
          </a:p>
          <a:p>
            <a:endParaRPr lang="it-IT" dirty="0" smtClean="0"/>
          </a:p>
          <a:p>
            <a:r>
              <a:rPr lang="it-IT" dirty="0" smtClean="0"/>
              <a:t>Lo staff dell’unità e-</a:t>
            </a:r>
            <a:r>
              <a:rPr lang="it-IT" smtClean="0"/>
              <a:t>Twinning italiana, </a:t>
            </a:r>
            <a:r>
              <a:rPr lang="it-IT" dirty="0" smtClean="0"/>
              <a:t>sempre disponibile</a:t>
            </a:r>
          </a:p>
          <a:p>
            <a:endParaRPr lang="it-IT" dirty="0" smtClean="0"/>
          </a:p>
          <a:p>
            <a:r>
              <a:rPr lang="it-IT" dirty="0" smtClean="0"/>
              <a:t>Le colleghe Annalisa Di Pierro, Maria Fantin, Isabella Esposito e Cinzia Guerrieri per la collaborazione in tanti progetti e-Twinning e Comenius</a:t>
            </a:r>
          </a:p>
          <a:p>
            <a:endParaRPr lang="it-IT" dirty="0" smtClean="0"/>
          </a:p>
          <a:p>
            <a:r>
              <a:rPr lang="it-IT" dirty="0" smtClean="0"/>
              <a:t>Tutti i colleghi dei numerosi progetti e-Twinning e Comenius dell’Istituto Fermi, da cui ho imparato moltissimo</a:t>
            </a:r>
          </a:p>
          <a:p>
            <a:endParaRPr lang="it-IT" dirty="0" smtClean="0"/>
          </a:p>
          <a:p>
            <a:r>
              <a:rPr lang="it-IT" dirty="0" smtClean="0"/>
              <a:t>La dirigente dell’IT Fermi, Cristina Cosci, che li ha resi possibili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5439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Comunicazione</a:t>
            </a:r>
            <a:endParaRPr lang="it-IT"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276225" y="1834459"/>
            <a:ext cx="8402270" cy="47184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4000" b="0" i="0" u="sng" strike="noStrike" cap="small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Digital native</a:t>
            </a:r>
            <a:r>
              <a:rPr sz="4000" b="0" i="0" u="none" strike="noStrike" cap="small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digital immigrant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</a:t>
            </a:r>
            <a:r>
              <a:rPr lang="it-IT" sz="36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it-IT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ollabora</a:t>
            </a:r>
            <a:r>
              <a:rPr lang="it-IT" sz="36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oggi</a:t>
            </a:r>
            <a:endParaRPr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74319" y="1298448"/>
            <a:ext cx="8595359" cy="49377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3733800" y="1420075"/>
            <a:ext cx="5129543" cy="39702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600" dirty="0" smtClean="0">
                <a:solidFill>
                  <a:srgbClr val="000000"/>
                </a:solidFill>
              </a:rPr>
              <a:t>Il nostro ruolo di insegnanti è mostrare a dei nativi digitali come navigare in modo sicuro utilizzando gli strumenti disponibili sul web</a:t>
            </a:r>
            <a:endParaRPr sz="3600" b="0" i="0" u="none" strike="noStrike" cap="small" baseline="0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1815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4000" b="0" i="0" u="none" strike="noStrike" cap="small" baseline="0" dirty="0" smtClean="0">
                <a:solidFill>
                  <a:srgbClr val="000000"/>
                </a:solidFill>
                <a:sym typeface="Arial"/>
              </a:rPr>
              <a:t>Nuovi strumenti</a:t>
            </a:r>
            <a:br>
              <a:rPr lang="it-IT" sz="4000" b="0" i="0" u="none" strike="noStrike" cap="small" baseline="0" dirty="0" smtClean="0">
                <a:solidFill>
                  <a:srgbClr val="000000"/>
                </a:solidFill>
                <a:sym typeface="Arial"/>
              </a:rPr>
            </a:br>
            <a:r>
              <a:rPr lang="it-IT" dirty="0" smtClean="0">
                <a:solidFill>
                  <a:srgbClr val="000000"/>
                </a:solidFill>
              </a:rPr>
              <a:t>gratuiti</a:t>
            </a:r>
            <a:br>
              <a:rPr lang="it-IT" dirty="0" smtClean="0">
                <a:solidFill>
                  <a:srgbClr val="000000"/>
                </a:solidFill>
              </a:rPr>
            </a:br>
            <a:r>
              <a:rPr lang="it-IT" dirty="0" err="1" smtClean="0">
                <a:solidFill>
                  <a:srgbClr val="000000"/>
                </a:solidFill>
              </a:rPr>
              <a:t>user-friendly</a:t>
            </a:r>
            <a:endParaRPr lang="it-IT" sz="4000" b="0" i="0" u="none" strike="noStrike" cap="small" baseline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9370" y="5417660"/>
            <a:ext cx="453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Si impara facendo…</a:t>
            </a:r>
            <a:r>
              <a:rPr lang="en-US" sz="1800" dirty="0" smtClean="0"/>
              <a:t>. Learning by doing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276225" y="649110"/>
            <a:ext cx="85915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programmare</a:t>
            </a:r>
            <a:r>
              <a:rPr lang="it-IT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condividere</a:t>
            </a:r>
            <a:endParaRPr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76225" y="6010033"/>
            <a:ext cx="5608095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lvl="0">
              <a:buSzPct val="25000"/>
            </a:pPr>
            <a:r>
              <a:rPr lang="en-US" sz="3600" b="1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US" sz="3600" b="1" u="sng" dirty="0" smtClean="0">
                <a:solidFill>
                  <a:schemeClr val="hlink"/>
                </a:solidFill>
                <a:hlinkClick r:id="rId3"/>
              </a:rPr>
              <a:t>drive.google.com</a:t>
            </a:r>
          </a:p>
        </p:txBody>
      </p:sp>
      <p:pic>
        <p:nvPicPr>
          <p:cNvPr id="2" name="Picture 1" descr="google-drive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6" y="1475409"/>
            <a:ext cx="6477000" cy="414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9354" y="6009992"/>
            <a:ext cx="259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hlinkClick r:id="rId5"/>
              </a:rPr>
              <a:t>Il tutorial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-IT" sz="4000" b="0" i="0" u="none" strike="noStrike" cap="small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Organizzare riunioni</a:t>
            </a:r>
            <a:endParaRPr sz="4000" b="0" i="0" u="none" strike="noStrike" cap="small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645</Words>
  <Application>Microsoft Macintosh PowerPoint</Application>
  <PresentationFormat>On-screen Show (4:3)</PresentationFormat>
  <Paragraphs>96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/>
      <vt:lpstr>Strumenti del WEB 2.0 per la collaborazione e la comunicazione</vt:lpstr>
      <vt:lpstr>Le caratteristiche di un progetto di successo</vt:lpstr>
      <vt:lpstr>Comunicazione</vt:lpstr>
      <vt:lpstr>Digital native/ digital immigrant</vt:lpstr>
      <vt:lpstr>Comunicazione - Collaborazione oggi</vt:lpstr>
      <vt:lpstr>Il nostro ruolo di insegnanti è mostrare a dei nativi digitali come navigare in modo sicuro utilizzando gli strumenti disponibili sul web</vt:lpstr>
      <vt:lpstr>Nuovi strumenti gratuiti user-friendly</vt:lpstr>
      <vt:lpstr>Per programmare e condividere</vt:lpstr>
      <vt:lpstr>Organizzare riunioni</vt:lpstr>
      <vt:lpstr>Doodle http://www.doodle.com/</vt:lpstr>
      <vt:lpstr>Collaborazione tra Studenti</vt:lpstr>
      <vt:lpstr>Creare presentazioni http://prezi.com/</vt:lpstr>
      <vt:lpstr>Prezi per …</vt:lpstr>
      <vt:lpstr>Lavagne collaborative</vt:lpstr>
      <vt:lpstr>Condividete le vostre idee – lavagne collaborative http://www.stixy.com/</vt:lpstr>
      <vt:lpstr>Wallwisher http://www.wallwisher.com</vt:lpstr>
      <vt:lpstr>Poster   http://www.glogster.com/</vt:lpstr>
      <vt:lpstr> Mappe concettualihttp://www.mindomo.com/</vt:lpstr>
      <vt:lpstr>Mindomo per…</vt:lpstr>
      <vt:lpstr>Disegnare insieme http://www.dabbleboard.com</vt:lpstr>
      <vt:lpstr>Inviare Audio e videomessaggi</vt:lpstr>
      <vt:lpstr>PowerPoint Presentation</vt:lpstr>
      <vt:lpstr>PowerPoint Presentation</vt:lpstr>
      <vt:lpstr>https://www.six3.tv/#</vt:lpstr>
      <vt:lpstr>FARE QUESTIONARI ON LINE</vt:lpstr>
      <vt:lpstr>PowerPoint Presentation</vt:lpstr>
      <vt:lpstr>DISSEMINARE CONDIVIDERE</vt:lpstr>
      <vt:lpstr>PowerPoint Presentation</vt:lpstr>
      <vt:lpstr>Progetti di successo!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tools for collaboration and communication</dc:title>
  <cp:lastModifiedBy>Luisella</cp:lastModifiedBy>
  <cp:revision>92</cp:revision>
  <dcterms:modified xsi:type="dcterms:W3CDTF">2012-05-22T10:33:40Z</dcterms:modified>
</cp:coreProperties>
</file>