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handoutMasterIdLst>
    <p:handoutMasterId r:id="rId22"/>
  </p:handoutMasterIdLst>
  <p:sldIdLst>
    <p:sldId id="273" r:id="rId2"/>
    <p:sldId id="256" r:id="rId3"/>
    <p:sldId id="257" r:id="rId4"/>
    <p:sldId id="258" r:id="rId5"/>
    <p:sldId id="280" r:id="rId6"/>
    <p:sldId id="272" r:id="rId7"/>
    <p:sldId id="276" r:id="rId8"/>
    <p:sldId id="277" r:id="rId9"/>
    <p:sldId id="268" r:id="rId10"/>
    <p:sldId id="275" r:id="rId11"/>
    <p:sldId id="263" r:id="rId12"/>
    <p:sldId id="260" r:id="rId13"/>
    <p:sldId id="259" r:id="rId14"/>
    <p:sldId id="267" r:id="rId15"/>
    <p:sldId id="264" r:id="rId16"/>
    <p:sldId id="269" r:id="rId17"/>
    <p:sldId id="270" r:id="rId18"/>
    <p:sldId id="274" r:id="rId19"/>
    <p:sldId id="278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C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>
        <p:scale>
          <a:sx n="60" d="100"/>
          <a:sy n="60" d="100"/>
        </p:scale>
        <p:origin x="-3000" y="-1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223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5CF42-36A9-4777-A4BD-8FD933503613}" type="datetimeFigureOut">
              <a:rPr lang="it-IT" smtClean="0"/>
              <a:pPr/>
              <a:t>21/05/12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18279-92B3-4653-B3DC-488F537000B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4322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68ED1-1F33-4077-9951-279215418123}" type="datetimeFigureOut">
              <a:rPr lang="it-IT" smtClean="0"/>
              <a:pPr/>
              <a:t>21/05/12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A57C6-E6CE-4834-832D-521B363BFBE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878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A57C6-E6CE-4834-832D-521B363BFBE7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A57C6-E6CE-4834-832D-521B363BFBE7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973E-941C-4A39-9468-C4D0EBC2C729}" type="datetimeFigureOut">
              <a:rPr lang="it-IT" smtClean="0"/>
              <a:pPr/>
              <a:t>21/05/12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6141-86B6-4AD8-BACC-8E2381ECC83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973E-941C-4A39-9468-C4D0EBC2C729}" type="datetimeFigureOut">
              <a:rPr lang="it-IT" smtClean="0"/>
              <a:pPr/>
              <a:t>21/05/12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6141-86B6-4AD8-BACC-8E2381ECC83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973E-941C-4A39-9468-C4D0EBC2C729}" type="datetimeFigureOut">
              <a:rPr lang="it-IT" smtClean="0"/>
              <a:pPr/>
              <a:t>21/05/12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6141-86B6-4AD8-BACC-8E2381ECC83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973E-941C-4A39-9468-C4D0EBC2C729}" type="datetimeFigureOut">
              <a:rPr lang="it-IT" smtClean="0"/>
              <a:pPr/>
              <a:t>21/05/12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6141-86B6-4AD8-BACC-8E2381ECC83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973E-941C-4A39-9468-C4D0EBC2C729}" type="datetimeFigureOut">
              <a:rPr lang="it-IT" smtClean="0"/>
              <a:pPr/>
              <a:t>21/05/12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6141-86B6-4AD8-BACC-8E2381ECC83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973E-941C-4A39-9468-C4D0EBC2C729}" type="datetimeFigureOut">
              <a:rPr lang="it-IT" smtClean="0"/>
              <a:pPr/>
              <a:t>21/05/12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6141-86B6-4AD8-BACC-8E2381ECC83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973E-941C-4A39-9468-C4D0EBC2C729}" type="datetimeFigureOut">
              <a:rPr lang="it-IT" smtClean="0"/>
              <a:pPr/>
              <a:t>21/05/12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6141-86B6-4AD8-BACC-8E2381ECC83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973E-941C-4A39-9468-C4D0EBC2C729}" type="datetimeFigureOut">
              <a:rPr lang="it-IT" smtClean="0"/>
              <a:pPr/>
              <a:t>21/05/12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6141-86B6-4AD8-BACC-8E2381ECC83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973E-941C-4A39-9468-C4D0EBC2C729}" type="datetimeFigureOut">
              <a:rPr lang="it-IT" smtClean="0"/>
              <a:pPr/>
              <a:t>21/05/12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6141-86B6-4AD8-BACC-8E2381ECC83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973E-941C-4A39-9468-C4D0EBC2C729}" type="datetimeFigureOut">
              <a:rPr lang="it-IT" smtClean="0"/>
              <a:pPr/>
              <a:t>21/05/12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6141-86B6-4AD8-BACC-8E2381ECC83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973E-941C-4A39-9468-C4D0EBC2C729}" type="datetimeFigureOut">
              <a:rPr lang="it-IT" smtClean="0"/>
              <a:pPr/>
              <a:t>21/05/12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6141-86B6-4AD8-BACC-8E2381ECC83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0973E-941C-4A39-9468-C4D0EBC2C729}" type="datetimeFigureOut">
              <a:rPr lang="it-IT" smtClean="0"/>
              <a:pPr/>
              <a:t>21/05/12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F6141-86B6-4AD8-BACC-8E2381ECC836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mediavaldarno.it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hyperlink" Target="Come%20on%20boys%20and%20girls%20MANY%20HANDS%20MAKE%20LIGHT%20WORK%5CMany%20hands%20make%20light%20work%5CMy%20holidays%20Corbelli.pp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ome%20on%20boys%20and%20girls%20MANY%20HANDS%20MAKE%20LIGHT%20WORK%5CMany%20hands%20make%20light%20work%5CSe%20questo%20%C3%A8%20un%20uomo%20Giulia%20Arnetoli.odp" TargetMode="External"/><Relationship Id="rId4" Type="http://schemas.openxmlformats.org/officeDocument/2006/relationships/hyperlink" Target="Come%20on%20boys%20and%20girls%20MANY%20HANDS%20MAKE%20LIGHT%20WORK%5CMany%20hands%20make%20light%20work%5Caldo%20palazzeschi%20Ghiandelli.ppt" TargetMode="External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Why%20makes%20our%20town%20a%20visitor%20attraction%5CPresenting%20Chianti%20area.ppt" TargetMode="External"/><Relationship Id="rId4" Type="http://schemas.openxmlformats.org/officeDocument/2006/relationships/hyperlink" Target="Why%20makes%20our%20town%20a%20visitor%20attraction%5Cetruschi%20our%20ancestors.ppt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Why%20makes%20our%20town%20a%20visitor%20attraction%5CFigline%20Touristic%20guide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y%20close%20space%20project%5CHELLO!!!!soldi%20camilla%20OK.ppt" TargetMode="External"/><Relationship Id="rId4" Type="http://schemas.openxmlformats.org/officeDocument/2006/relationships/hyperlink" Target="My%20close%20space%20project%5CMy%20Description-Inglese%20Pieraccioli.pptx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y%20close%20space%20project%5CMUSICA%20CLASSI%20SECONDE.m4v" TargetMode="External"/><Relationship Id="rId4" Type="http://schemas.openxmlformats.org/officeDocument/2006/relationships/hyperlink" Target="My%20close%20space%20project%5CSPAGNOLO%20intervista%20prof%20musica%20Piccolo,%20Focardi,%20Bernini,%20Artini%20e%20Babi%20-.wmv" TargetMode="External"/><Relationship Id="rId5" Type="http://schemas.openxmlformats.org/officeDocument/2006/relationships/hyperlink" Target="My%20close%20space%20project%5Cfilmato%20inglese%20di%20alice%20,noemi,laura,margherita,olga2e.wmv" TargetMode="External"/><Relationship Id="rId6" Type="http://schemas.openxmlformats.org/officeDocument/2006/relationships/hyperlink" Target="My%20close%20space%20project%5Cvideo%20OUR%20LABS%20BY%20SOLDI,%20IACUZZI,VITALE,%20BROGI,%20FAELLINI,%20DELLA%20MARCA.wmv" TargetMode="External"/><Relationship Id="rId7" Type="http://schemas.openxmlformats.org/officeDocument/2006/relationships/hyperlink" Target="My%20close%20space%20project%5Cmy%20class%20by%20%20%20aurora%20karina%20francesca%20elena%20sara%20OK.pptx" TargetMode="External"/><Relationship Id="rId8" Type="http://schemas.openxmlformats.org/officeDocument/2006/relationships/hyperlink" Target="My%20close%20space%20project%5Cfilmato%20bidelli%20BY%20ELATINE%20USAMA,%20FRATINI%20VIRGINIA.wmv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My%20close%20space%20project%5CART%202E%20Inglese%203.m4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y%20close%20space%20project%5CFlorence%20history%20class%201F.ppt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eduepuntozero.it/wordpress/" TargetMode="External"/><Relationship Id="rId4" Type="http://schemas.openxmlformats.org/officeDocument/2006/relationships/hyperlink" Target="http://www.classeduepuntozero.it/joomla" TargetMode="External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hyperlink" Target="Come%20on%20boys%20and%20girls%20MANY%20HANDS%20MAKE%20LIGHT%20WORK%5CUNA%20GIORNATA%20A%20SCUOLA%20%202.m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ome%20on%20boys%20and%20girls%20MANY%20HANDS%20MAKE%20LIGHT%20WORK%5Cflag%20wawers.doc" TargetMode="External"/><Relationship Id="rId4" Type="http://schemas.openxmlformats.org/officeDocument/2006/relationships/hyperlink" Target="Come%20on%20boys%20and%20girls%20MANY%20HANDS%20MAKE%20LIGHT%20WORK%5CPOLO%20LIONELLO%20BONFANTI%202F.ppt" TargetMode="External"/><Relationship Id="rId5" Type="http://schemas.openxmlformats.org/officeDocument/2006/relationships/hyperlink" Target="Come%20on%20boys%20and%20girls%20MANY%20HANDS%20MAKE%20LIGHT%20WORK%5CPresentazione_sulle_feste_a_figline.ppt" TargetMode="External"/><Relationship Id="rId6" Type="http://schemas.openxmlformats.org/officeDocument/2006/relationships/hyperlink" Target="Come%20on%20boys%20and%20girls%20MANY%20HANDS%20MAKE%20LIGHT%20WORK%5Ccaduti%20pian%20dell'albero%202F.ppt" TargetMode="External"/><Relationship Id="rId7" Type="http://schemas.openxmlformats.org/officeDocument/2006/relationships/hyperlink" Target="Come%20on%20boys%20and%20girls%20MANY%20HANDS%20MAKE%20LIGHT%20WORK%5Cmuseo%20della%20civilt%C3%A0%20contadina%202F.pptx" TargetMode="External"/><Relationship Id="rId8" Type="http://schemas.openxmlformats.org/officeDocument/2006/relationships/hyperlink" Target="Come%20on%20boys%20and%20girls%20MANY%20HANDS%20MAKE%20LIGHT%20WORK%5CE%20twinning%202011.avi" TargetMode="External"/><Relationship Id="rId9" Type="http://schemas.openxmlformats.org/officeDocument/2006/relationships/hyperlink" Target="..%5C..%5Cvideo%5CIncontro%20col%20sindaco%20Marzo%202011.avi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Come%20on%20boys%20and%20girls%20MANY%20HANDS%20MAKE%20LIGHT%20WORK%5CA%20typical%20menu%20in%20a%20Tuscan%20restaurant.2F.pp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Come%20on%20boys%20and%20girls%20MANY%20HANDS%20MAKE%20LIGHT%20WORK%5C150%20digit%5CLuigi%20Bolis%20e%20Torquato%20Toti.odp" TargetMode="External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hyperlink" Target="Come%20on%20boys%20and%20girls%20MANY%20HANDS%20MAKE%20LIGHT%20WORK%5C150%20digit%5CUnit%C3%A0%20d'Italia%20in%20Toscana%20format%20%20inglese.doc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hyperlink" Target="Come%20on%20boys%20and%20girls%20MANY%20HANDS%20MAKE%20LIGHT%20WORK%5C150%20digit%5CThe%20arrest%20of%20Garibaldi.wm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hyperlink" Target="Come%20on%20boys%20and%20girls%20MANY%20HANDS%20MAKE%20LIGHT%20WORK%5CMeeting%20tourists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8596" y="1071546"/>
            <a:ext cx="8358247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u="sng" dirty="0" err="1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eTwinning</a:t>
            </a:r>
            <a:r>
              <a:rPr lang="it-IT" sz="4000" b="1" u="sng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nella progettualità di classe</a:t>
            </a:r>
          </a:p>
          <a:p>
            <a:pPr algn="ctr"/>
            <a:r>
              <a:rPr lang="it-IT" sz="4000" b="1" u="sng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Docente: Laura Ruggiero, scuola secondaria di primo grado “Leonardo Da Vinci”, plesso di </a:t>
            </a:r>
            <a:r>
              <a:rPr lang="it-IT" sz="4000" b="1" u="sng" dirty="0" err="1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Matassino</a:t>
            </a:r>
            <a:r>
              <a:rPr lang="it-IT" sz="4000" b="1" u="sng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,Figline Valdarno, Firenze</a:t>
            </a:r>
          </a:p>
          <a:p>
            <a:pPr algn="ctr"/>
            <a:r>
              <a:rPr lang="it-IT" sz="4000" b="1" u="sng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/>
              </a:rPr>
              <a:t>www.mediavaldarno.it</a:t>
            </a:r>
            <a:endParaRPr lang="it-IT" sz="4000" b="1" u="sng" dirty="0" smtClean="0">
              <a:ln w="11430"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0" name="Picture 2" descr="Logo etwinning port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2462301" cy="697074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5429264"/>
            <a:ext cx="1443038" cy="11741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 rot="10800000" flipH="1" flipV="1">
            <a:off x="184731" y="553904"/>
            <a:ext cx="8959269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ea typeface="Calibri" pitchFamily="34" charset="0"/>
                <a:cs typeface="Aharoni" pitchFamily="2" charset="-79"/>
              </a:rPr>
              <a:t>Fact file interviews ( INTERVISTE AI TURISTI)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ea typeface="Calibri" pitchFamily="34" charset="0"/>
                <a:cs typeface="Aharoni" pitchFamily="2" charset="-79"/>
              </a:rPr>
              <a:t>Hi, we are students from the secondary school… It’s part of a European project called e-twinning, it’s a…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ea typeface="Calibri" pitchFamily="34" charset="0"/>
                <a:cs typeface="Aharoni" pitchFamily="2" charset="-79"/>
              </a:rPr>
              <a:t>We will send our partners in Poland our interviews and film .</a:t>
            </a:r>
            <a:endParaRPr lang="it-IT" sz="20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ea typeface="Calibri" pitchFamily="34" charset="0"/>
                <a:cs typeface="Aharoni" pitchFamily="2" charset="-79"/>
              </a:rPr>
              <a:t>Please would you be so kind to answer some simple questions?... </a:t>
            </a:r>
            <a:endParaRPr lang="it-IT" sz="20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ea typeface="Calibri" pitchFamily="34" charset="0"/>
                <a:cs typeface="Aharoni" pitchFamily="2" charset="-79"/>
              </a:rPr>
              <a:t>where are you from? </a:t>
            </a:r>
            <a:endParaRPr lang="it-IT" sz="20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ea typeface="Calibri" pitchFamily="34" charset="0"/>
                <a:cs typeface="Aharoni" pitchFamily="2" charset="-79"/>
              </a:rPr>
              <a:t>what is the purpose of your visit? </a:t>
            </a:r>
            <a:endParaRPr lang="it-IT" sz="20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ea typeface="Calibri" pitchFamily="34" charset="0"/>
                <a:cs typeface="Aharoni" pitchFamily="2" charset="-79"/>
              </a:rPr>
              <a:t>what have you seen in Figline and the nearest area? </a:t>
            </a:r>
            <a:endParaRPr lang="it-IT" sz="20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ea typeface="Calibri" pitchFamily="34" charset="0"/>
                <a:cs typeface="Aharoni" pitchFamily="2" charset="-79"/>
              </a:rPr>
              <a:t>in your opinion what is the best monument …?       </a:t>
            </a:r>
            <a:endParaRPr lang="it-IT" sz="20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ea typeface="Calibri" pitchFamily="34" charset="0"/>
                <a:cs typeface="Aharoni" pitchFamily="2" charset="-79"/>
              </a:rPr>
              <a:t>did you try our typical food? …</a:t>
            </a:r>
            <a:endParaRPr lang="it-IT" sz="20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ea typeface="Calibri" pitchFamily="34" charset="0"/>
                <a:cs typeface="Aharoni" pitchFamily="2" charset="-79"/>
              </a:rPr>
              <a:t>did you learn any words in Italian?... </a:t>
            </a:r>
            <a:endParaRPr lang="it-IT" sz="20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ea typeface="Calibri" pitchFamily="34" charset="0"/>
                <a:cs typeface="Aharoni" pitchFamily="2" charset="-79"/>
              </a:rPr>
              <a:t>From 1 to 10 how would you value Figline? And Firenze?</a:t>
            </a:r>
            <a:b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ea typeface="Calibri" pitchFamily="34" charset="0"/>
                <a:cs typeface="Aharoni" pitchFamily="2" charset="-79"/>
              </a:rPr>
            </a:b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ea typeface="Calibri" pitchFamily="34" charset="0"/>
                <a:cs typeface="Aharoni" pitchFamily="2" charset="-79"/>
              </a:rPr>
              <a:t/>
            </a:r>
            <a:b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ea typeface="Calibri" pitchFamily="34" charset="0"/>
                <a:cs typeface="Aharoni" pitchFamily="2" charset="-79"/>
              </a:rPr>
            </a:b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ea typeface="Calibri" pitchFamily="34" charset="0"/>
                <a:cs typeface="Aharoni" pitchFamily="2" charset="-79"/>
              </a:rPr>
              <a:t>Ok thank you very much for your patience and kindness!! </a:t>
            </a:r>
            <a:endParaRPr lang="it-IT" sz="20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Enjoy your holiday! Bye.</a:t>
            </a:r>
            <a:endParaRPr lang="it-IT" sz="20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ea typeface="Calibri" pitchFamily="34" charset="0"/>
                <a:cs typeface="Aharoni" pitchFamily="2" charset="-79"/>
              </a:rPr>
              <a:t>It was Sunday, 22</a:t>
            </a:r>
            <a:r>
              <a:rPr lang="en-US" sz="2000" b="1" i="1" baseline="300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ea typeface="Calibri" pitchFamily="34" charset="0"/>
                <a:cs typeface="Aharoni" pitchFamily="2" charset="-79"/>
              </a:rPr>
              <a:t>nd</a:t>
            </a:r>
            <a:r>
              <a:rPr lang="en-US" sz="2000" b="1" i="1" baseline="-300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ea typeface="Calibri" pitchFamily="34" charset="0"/>
                <a:cs typeface="Aharoni" pitchFamily="2" charset="-79"/>
              </a:rPr>
              <a:t> 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ea typeface="Calibri" pitchFamily="34" charset="0"/>
                <a:cs typeface="Aharoni" pitchFamily="2" charset="-79"/>
              </a:rPr>
              <a:t>May. We were at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ea typeface="Calibri" pitchFamily="34" charset="0"/>
                <a:cs typeface="Aharoni" pitchFamily="2" charset="-79"/>
              </a:rPr>
              <a:t>Marsilio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ea typeface="Calibri" pitchFamily="34" charset="0"/>
                <a:cs typeface="Aharoni" pitchFamily="2" charset="-79"/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ea typeface="Calibri" pitchFamily="34" charset="0"/>
                <a:cs typeface="Aharoni" pitchFamily="2" charset="-79"/>
              </a:rPr>
              <a:t>Ficino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ea typeface="Calibri" pitchFamily="34" charset="0"/>
                <a:cs typeface="Aharoni" pitchFamily="2" charset="-79"/>
              </a:rPr>
              <a:t> square. It was a rainy afternoon. It has been an exciting experience.</a:t>
            </a:r>
            <a:endParaRPr lang="en-US" sz="2000" b="1" i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591064"/>
            <a:ext cx="4659660" cy="30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500034" y="0"/>
            <a:ext cx="82153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 E CONTINUA … :</a:t>
            </a:r>
          </a:p>
          <a:p>
            <a:r>
              <a:rPr lang="it-IT" sz="2400" b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3F/3° G, </a:t>
            </a:r>
            <a:r>
              <a:rPr lang="it-IT" sz="2400" b="1" u="sng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a.s.</a:t>
            </a:r>
            <a:r>
              <a:rPr lang="it-IT" sz="2400" b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2011/12: “ </a:t>
            </a:r>
            <a:r>
              <a:rPr lang="it-IT" sz="2400" b="1" u="sng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many</a:t>
            </a:r>
            <a:r>
              <a:rPr lang="it-IT" sz="2400" b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2400" b="1" u="sng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hands</a:t>
            </a:r>
            <a:r>
              <a:rPr lang="it-IT" sz="2400" b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2400" b="1" u="sng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make</a:t>
            </a:r>
            <a:r>
              <a:rPr lang="it-IT" sz="2400" b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light work!”; </a:t>
            </a:r>
            <a:r>
              <a:rPr lang="it-IT" sz="2400" b="1" u="sng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Partners</a:t>
            </a:r>
            <a:r>
              <a:rPr lang="it-IT" sz="2400" b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it-IT" sz="2400" b="1" u="sng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Poland</a:t>
            </a:r>
            <a:r>
              <a:rPr lang="it-IT" sz="2400" b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it-IT" sz="2400" b="1" u="sng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Greece</a:t>
            </a:r>
            <a:endParaRPr lang="it-IT" sz="2400" b="1" u="sng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it-IT" sz="2400" b="1" u="sng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Warm</a:t>
            </a:r>
            <a:r>
              <a:rPr lang="it-IT" sz="2400" b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up: le nostre vacanze.</a:t>
            </a:r>
          </a:p>
          <a:p>
            <a:r>
              <a:rPr lang="it-IT" sz="2400" b="1" dirty="0" smtClean="0">
                <a:ln w="11430"/>
                <a:solidFill>
                  <a:schemeClr val="bg1">
                    <a:lumMod val="95000"/>
                  </a:schemeClr>
                </a:solidFill>
              </a:rPr>
              <a:t>Si raccontano le nostre vacanze ai “vecchi” amici di Varsavia ma a Settembre si inserisce la Grecia come nuovo partner e così decidiamo di  presentare le località toscane e non in cui abbiamo trascorso le nostre vacanze.</a:t>
            </a:r>
          </a:p>
          <a:p>
            <a:r>
              <a:rPr lang="it-IT" sz="2400" b="1" dirty="0" smtClean="0">
                <a:ln w="11430"/>
                <a:solidFill>
                  <a:schemeClr val="bg1">
                    <a:lumMod val="95000"/>
                  </a:schemeClr>
                </a:solidFill>
              </a:rPr>
              <a:t>VACANZE </a:t>
            </a:r>
            <a:r>
              <a:rPr lang="it-IT" sz="2400" b="1" dirty="0" err="1" smtClean="0">
                <a:ln w="11430"/>
                <a:solidFill>
                  <a:schemeClr val="bg1">
                    <a:lumMod val="95000"/>
                  </a:schemeClr>
                </a:solidFill>
              </a:rPr>
              <a:t>DI</a:t>
            </a:r>
            <a:r>
              <a:rPr lang="it-IT" sz="2400" b="1" dirty="0" smtClean="0">
                <a:ln w="11430"/>
                <a:solidFill>
                  <a:schemeClr val="bg1">
                    <a:lumMod val="95000"/>
                  </a:schemeClr>
                </a:solidFill>
              </a:rPr>
              <a:t> ALICE: </a:t>
            </a:r>
            <a:r>
              <a:rPr lang="en-US" sz="2400" b="1" dirty="0" smtClean="0">
                <a:ln w="11430"/>
                <a:solidFill>
                  <a:schemeClr val="bg1">
                    <a:lumMod val="95000"/>
                  </a:schemeClr>
                </a:solidFill>
                <a:hlinkClick r:id="rId3" action="ppaction://hlinkpres?slideindex=1&amp;slidetitle="/>
              </a:rPr>
              <a:t>My holidays Corbelli.ppt</a:t>
            </a:r>
            <a:endParaRPr lang="it-IT" sz="2400" dirty="0" smtClean="0">
              <a:ln w="11430"/>
            </a:endParaRPr>
          </a:p>
          <a:p>
            <a:r>
              <a:rPr lang="it-IT" sz="2400" b="1" u="sng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it-IT" sz="2400" dirty="0" smtClean="0"/>
          </a:p>
          <a:p>
            <a:endParaRPr lang="it-IT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Immagin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571876"/>
            <a:ext cx="3468782" cy="23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407045" y="500042"/>
            <a:ext cx="87369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chemeClr val="bg1">
                    <a:lumMod val="95000"/>
                  </a:schemeClr>
                </a:solidFill>
              </a:rPr>
              <a:t>…ai</a:t>
            </a:r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</a:rPr>
              <a:t> nostri </a:t>
            </a:r>
            <a:r>
              <a:rPr lang="it-IT" sz="2400" b="1" dirty="0" err="1" smtClean="0">
                <a:solidFill>
                  <a:schemeClr val="bg1">
                    <a:lumMod val="95000"/>
                  </a:schemeClr>
                </a:solidFill>
              </a:rPr>
              <a:t>hobbies</a:t>
            </a:r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it-IT" sz="2400" b="1" dirty="0" err="1" smtClean="0">
                <a:solidFill>
                  <a:schemeClr val="bg1">
                    <a:lumMod val="95000"/>
                  </a:schemeClr>
                </a:solidFill>
              </a:rPr>
              <a:t>reading</a:t>
            </a:r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</a:rPr>
              <a:t> . La seconda parte del progetto è inserita nella programmazione di lettere pertanto si presentano ai </a:t>
            </a:r>
            <a:r>
              <a:rPr lang="it-IT" sz="2400" b="1" dirty="0" err="1" smtClean="0">
                <a:solidFill>
                  <a:schemeClr val="bg1">
                    <a:lumMod val="95000"/>
                  </a:schemeClr>
                </a:solidFill>
              </a:rPr>
              <a:t>partners</a:t>
            </a:r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</a:rPr>
              <a:t> alcuni classici della letteratura italiana, letti dagli studenti, si fanno le recensioni dei romanzi e si forniscono informazioni sugli  scrittori. </a:t>
            </a:r>
          </a:p>
          <a:p>
            <a:r>
              <a:rPr lang="it-IT" sz="2400" b="1" dirty="0" smtClean="0"/>
              <a:t>ALCUNI LAVORI.</a:t>
            </a:r>
          </a:p>
          <a:p>
            <a:r>
              <a:rPr lang="en-US" sz="2400" b="1" dirty="0" smtClean="0">
                <a:hlinkClick r:id="rId3" action="ppaction://hlinkfile"/>
              </a:rPr>
              <a:t>Se </a:t>
            </a:r>
            <a:r>
              <a:rPr lang="en-US" sz="2400" b="1" dirty="0" err="1" smtClean="0">
                <a:hlinkClick r:id="rId3" action="ppaction://hlinkfile"/>
              </a:rPr>
              <a:t>questo</a:t>
            </a:r>
            <a:r>
              <a:rPr lang="en-US" sz="2400" b="1" dirty="0" smtClean="0">
                <a:hlinkClick r:id="rId3" action="ppaction://hlinkfile"/>
              </a:rPr>
              <a:t> è un </a:t>
            </a:r>
            <a:r>
              <a:rPr lang="en-US" sz="2400" b="1" dirty="0" err="1" smtClean="0">
                <a:hlinkClick r:id="rId3" action="ppaction://hlinkfile"/>
              </a:rPr>
              <a:t>uomo</a:t>
            </a:r>
            <a:r>
              <a:rPr lang="en-US" sz="2400" b="1" dirty="0" smtClean="0">
                <a:hlinkClick r:id="rId3" action="ppaction://hlinkfile"/>
              </a:rPr>
              <a:t> Giulia Arnetoli.odp</a:t>
            </a:r>
            <a:endParaRPr lang="en-US" sz="2400" b="1" dirty="0" smtClean="0"/>
          </a:p>
          <a:p>
            <a:r>
              <a:rPr lang="en-US" sz="2400" b="1" dirty="0" err="1" smtClean="0">
                <a:hlinkClick r:id="rId4" action="ppaction://hlinkpres?slideindex=1&amp;slidetitle="/>
              </a:rPr>
              <a:t>aldo</a:t>
            </a:r>
            <a:r>
              <a:rPr lang="en-US" sz="2400" b="1" dirty="0" smtClean="0">
                <a:hlinkClick r:id="rId4" action="ppaction://hlinkpres?slideindex=1&amp;slidetitle="/>
              </a:rPr>
              <a:t> </a:t>
            </a:r>
            <a:r>
              <a:rPr lang="en-US" sz="2400" b="1" dirty="0" err="1" smtClean="0">
                <a:hlinkClick r:id="rId4" action="ppaction://hlinkpres?slideindex=1&amp;slidetitle="/>
              </a:rPr>
              <a:t>palazzeschi</a:t>
            </a:r>
            <a:r>
              <a:rPr lang="en-US" sz="2400" b="1" dirty="0" smtClean="0">
                <a:hlinkClick r:id="rId4" action="ppaction://hlinkpres?slideindex=1&amp;slidetitle="/>
              </a:rPr>
              <a:t> Ghiandelli.ppt</a:t>
            </a:r>
            <a:endParaRPr lang="en-US" sz="240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929066"/>
            <a:ext cx="4133215" cy="263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214282" y="357166"/>
            <a:ext cx="6643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  E GLI ALTRI PROGETTI E-TWINNING  realizzati a scuola  in</a:t>
            </a:r>
          </a:p>
          <a:p>
            <a:r>
              <a:rPr lang="it-IT" sz="2000" b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3F/3G, </a:t>
            </a:r>
            <a:r>
              <a:rPr lang="it-IT" sz="2000" b="1" u="sng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a.s.</a:t>
            </a:r>
            <a:r>
              <a:rPr lang="it-IT" sz="2000" b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2010/11;</a:t>
            </a:r>
          </a:p>
          <a:p>
            <a:r>
              <a:rPr lang="it-IT" sz="2000" b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it-IT" sz="2000" b="1" u="sng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Why</a:t>
            </a:r>
            <a:r>
              <a:rPr lang="it-IT" sz="2000" b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2000" b="1" u="sng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makes</a:t>
            </a:r>
            <a:r>
              <a:rPr lang="it-IT" sz="2000" b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2000" b="1" u="sng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our</a:t>
            </a:r>
            <a:r>
              <a:rPr lang="it-IT" sz="2000" b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2000" b="1" u="sng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town</a:t>
            </a:r>
            <a:r>
              <a:rPr lang="it-IT" sz="2000" b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 visitor </a:t>
            </a:r>
            <a:r>
              <a:rPr lang="it-IT" sz="2000" b="1" u="sng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attraction</a:t>
            </a:r>
            <a:r>
              <a:rPr lang="it-IT" sz="2000" b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</a:p>
          <a:p>
            <a:r>
              <a:rPr lang="it-IT" sz="2000" b="1" u="sng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Teachers</a:t>
            </a:r>
            <a:r>
              <a:rPr lang="it-IT" sz="2000" b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2000" b="1" u="sng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</a:t>
            </a:r>
            <a:r>
              <a:rPr lang="it-IT" sz="2000" b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English: Laura Ruggiero  and Maria Chiara </a:t>
            </a:r>
            <a:r>
              <a:rPr lang="it-IT" sz="2000" b="1" u="sng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Tirinnanzi</a:t>
            </a:r>
            <a:r>
              <a:rPr lang="it-IT" sz="2000" b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</a:p>
          <a:p>
            <a:r>
              <a:rPr lang="it-IT" sz="2000" b="1" u="sng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Partners</a:t>
            </a:r>
            <a:r>
              <a:rPr lang="it-IT" sz="2000" b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England, </a:t>
            </a:r>
            <a:r>
              <a:rPr lang="it-IT" sz="2000" b="1" u="sng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Spain</a:t>
            </a:r>
            <a:r>
              <a:rPr lang="it-IT" sz="2000" b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it-IT" sz="2000" b="1" u="sng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Poland</a:t>
            </a:r>
            <a:r>
              <a:rPr lang="it-IT" sz="2000" b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it-IT" sz="2000" b="1" u="sng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Czec</a:t>
            </a:r>
            <a:r>
              <a:rPr lang="it-IT" sz="2000" b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Republic</a:t>
            </a: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12289" name="Picture 1" descr="D:\e-twinning\vecchi progetti 201011\lavori  spediti di 2 e 3\tutti i lavori spediti data 130311\mosaici figline cibo ridotte\Figline Valdarno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357430"/>
            <a:ext cx="6829972" cy="404808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7000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14282" y="785794"/>
            <a:ext cx="86439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</a:rPr>
              <a:t> Il progetto è stato svolto nelle classi terze, </a:t>
            </a:r>
            <a:r>
              <a:rPr lang="it-IT" sz="2400" b="1" dirty="0" err="1" smtClean="0">
                <a:solidFill>
                  <a:schemeClr val="bg1">
                    <a:lumMod val="95000"/>
                  </a:schemeClr>
                </a:solidFill>
              </a:rPr>
              <a:t>a.s.</a:t>
            </a:r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</a:rPr>
              <a:t> 2010/11.</a:t>
            </a:r>
          </a:p>
          <a:p>
            <a:pPr algn="ctr"/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</a:rPr>
              <a:t>Ci siamo scambiati qualsiasi tipo di informazioni: geografiche, storiche, climatiche, divertimento, shopping ecc. sul nostro territorio, abbiamo terminato il progetto con la guida turistica di ciascun paese. </a:t>
            </a:r>
          </a:p>
          <a:p>
            <a:pPr algn="ctr"/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</a:rPr>
              <a:t>Ecco perché è stato intitolato</a:t>
            </a:r>
            <a:r>
              <a:rPr lang="it-IT" sz="2400" b="1" i="1" dirty="0" smtClean="0">
                <a:solidFill>
                  <a:schemeClr val="bg1">
                    <a:lumMod val="95000"/>
                  </a:schemeClr>
                </a:solidFill>
              </a:rPr>
              <a:t>:“</a:t>
            </a:r>
            <a:r>
              <a:rPr lang="it-IT" sz="2400" b="1" i="1" dirty="0" err="1" smtClean="0">
                <a:solidFill>
                  <a:schemeClr val="bg1">
                    <a:lumMod val="95000"/>
                  </a:schemeClr>
                </a:solidFill>
              </a:rPr>
              <a:t>Why</a:t>
            </a:r>
            <a:r>
              <a:rPr lang="it-IT" sz="2400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sz="2400" b="1" i="1" dirty="0" err="1" smtClean="0">
                <a:solidFill>
                  <a:schemeClr val="bg1">
                    <a:lumMod val="95000"/>
                  </a:schemeClr>
                </a:solidFill>
              </a:rPr>
              <a:t>makes</a:t>
            </a:r>
            <a:r>
              <a:rPr lang="it-IT" sz="2400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sz="2400" b="1" i="1" dirty="0" err="1" smtClean="0">
                <a:solidFill>
                  <a:schemeClr val="bg1">
                    <a:lumMod val="95000"/>
                  </a:schemeClr>
                </a:solidFill>
              </a:rPr>
              <a:t>our</a:t>
            </a:r>
            <a:r>
              <a:rPr lang="it-IT" sz="2400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sz="2400" b="1" i="1" dirty="0" err="1" smtClean="0">
                <a:solidFill>
                  <a:schemeClr val="bg1">
                    <a:lumMod val="95000"/>
                  </a:schemeClr>
                </a:solidFill>
              </a:rPr>
              <a:t>town</a:t>
            </a:r>
            <a:r>
              <a:rPr lang="it-IT" sz="2400" b="1" i="1" dirty="0" smtClean="0">
                <a:solidFill>
                  <a:schemeClr val="bg1">
                    <a:lumMod val="95000"/>
                  </a:schemeClr>
                </a:solidFill>
              </a:rPr>
              <a:t> a visitor </a:t>
            </a:r>
            <a:r>
              <a:rPr lang="it-IT" sz="2400" b="1" i="1" dirty="0" err="1" smtClean="0">
                <a:solidFill>
                  <a:schemeClr val="bg1">
                    <a:lumMod val="95000"/>
                  </a:schemeClr>
                </a:solidFill>
              </a:rPr>
              <a:t>attraction</a:t>
            </a:r>
            <a:r>
              <a:rPr lang="it-IT" sz="2400" b="1" i="1" dirty="0" smtClean="0">
                <a:solidFill>
                  <a:schemeClr val="bg1">
                    <a:lumMod val="95000"/>
                  </a:schemeClr>
                </a:solidFill>
              </a:rPr>
              <a:t>?”</a:t>
            </a:r>
          </a:p>
          <a:p>
            <a:pPr algn="ctr"/>
            <a:r>
              <a:rPr lang="it-IT" sz="2400" b="1" dirty="0" smtClean="0"/>
              <a:t>ALCUNI LAVORI : </a:t>
            </a:r>
          </a:p>
          <a:p>
            <a:pPr algn="ctr"/>
            <a:r>
              <a:rPr lang="it-IT" sz="2400" b="1" dirty="0" smtClean="0"/>
              <a:t>Guida turistica di Figline </a:t>
            </a:r>
            <a:r>
              <a:rPr lang="it-IT" sz="2400" b="1" dirty="0" err="1" smtClean="0"/>
              <a:t>V.no-</a:t>
            </a:r>
            <a:r>
              <a:rPr lang="en-US" sz="2400" b="1" dirty="0" smtClean="0">
                <a:hlinkClick r:id="rId2" action="ppaction://hlinkfile"/>
              </a:rPr>
              <a:t>Figline Touristic guide.pdf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Il Chianti </a:t>
            </a:r>
            <a:r>
              <a:rPr lang="en-US" sz="2400" b="1" dirty="0" err="1" smtClean="0"/>
              <a:t>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visitare</a:t>
            </a:r>
            <a:r>
              <a:rPr lang="en-US" sz="2400" b="1" dirty="0" smtClean="0"/>
              <a:t>  -</a:t>
            </a:r>
            <a:r>
              <a:rPr lang="en-US" sz="2400" b="1" dirty="0" smtClean="0">
                <a:hlinkClick r:id="rId3" action="ppaction://hlinkpres?slideindex=1&amp;slidetitle="/>
              </a:rPr>
              <a:t>Presenting Chianti area.ppt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La nostra </a:t>
            </a:r>
            <a:r>
              <a:rPr lang="en-US" sz="2400" b="1" dirty="0" err="1" smtClean="0"/>
              <a:t>storia</a:t>
            </a:r>
            <a:r>
              <a:rPr lang="en-US" sz="2400" b="1" dirty="0" smtClean="0"/>
              <a:t>  e </a:t>
            </a:r>
            <a:r>
              <a:rPr lang="en-US" sz="2400" b="1" dirty="0" err="1" smtClean="0"/>
              <a:t>scavi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archeologici</a:t>
            </a:r>
            <a:r>
              <a:rPr lang="en-US" sz="2400" b="1" dirty="0" smtClean="0"/>
              <a:t> a Figline </a:t>
            </a:r>
            <a:r>
              <a:rPr lang="en-US" sz="2400" b="1" dirty="0" err="1" smtClean="0"/>
              <a:t>V.no</a:t>
            </a:r>
            <a:endParaRPr lang="en-US" sz="2400" b="1" dirty="0" smtClean="0"/>
          </a:p>
          <a:p>
            <a:pPr algn="ctr"/>
            <a:r>
              <a:rPr lang="en-US" sz="2400" b="1" dirty="0" err="1" smtClean="0">
                <a:hlinkClick r:id="rId4" action="ppaction://hlinkpres?slideindex=1&amp;slidetitle="/>
              </a:rPr>
              <a:t>etruschi</a:t>
            </a:r>
            <a:r>
              <a:rPr lang="en-US" sz="2400" b="1" dirty="0" smtClean="0">
                <a:hlinkClick r:id="rId4" action="ppaction://hlinkpres?slideindex=1&amp;slidetitle="/>
              </a:rPr>
              <a:t> our ancestors.ppt</a:t>
            </a:r>
            <a:endParaRPr lang="en-US" sz="2400" b="1" dirty="0" smtClean="0"/>
          </a:p>
          <a:p>
            <a:pPr algn="ctr"/>
            <a:endParaRPr lang="it-IT" sz="24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1142976" y="285728"/>
            <a:ext cx="7429552" cy="5908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ln w="11430"/>
                <a:solidFill>
                  <a:schemeClr val="bg1"/>
                </a:solidFill>
              </a:rPr>
              <a:t>E-TWINNING PROJECTS in  2E/ 2F, a.s</a:t>
            </a:r>
            <a:r>
              <a:rPr lang="it-IT" sz="2800" b="1" dirty="0" err="1" smtClean="0">
                <a:ln w="11430"/>
                <a:solidFill>
                  <a:schemeClr val="bg1"/>
                </a:solidFill>
              </a:rPr>
              <a:t>.201</a:t>
            </a:r>
            <a:r>
              <a:rPr lang="it-IT" sz="2800" b="1" dirty="0" smtClean="0">
                <a:ln w="11430"/>
                <a:solidFill>
                  <a:schemeClr val="bg1"/>
                </a:solidFill>
              </a:rPr>
              <a:t>1/2012; </a:t>
            </a:r>
          </a:p>
          <a:p>
            <a:r>
              <a:rPr lang="it-IT" sz="2800" b="1" dirty="0" smtClean="0">
                <a:ln w="11430"/>
                <a:solidFill>
                  <a:schemeClr val="bg1"/>
                </a:solidFill>
              </a:rPr>
              <a:t>Title:  </a:t>
            </a:r>
            <a:r>
              <a:rPr lang="it-IT" sz="2800" b="1" dirty="0" err="1" smtClean="0">
                <a:ln w="11430"/>
                <a:solidFill>
                  <a:schemeClr val="bg1"/>
                </a:solidFill>
              </a:rPr>
              <a:t>my</a:t>
            </a:r>
            <a:r>
              <a:rPr lang="it-IT" sz="2800" b="1" dirty="0" smtClean="0">
                <a:ln w="11430"/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ln w="11430"/>
                <a:solidFill>
                  <a:schemeClr val="bg1"/>
                </a:solidFill>
              </a:rPr>
              <a:t>close</a:t>
            </a:r>
            <a:r>
              <a:rPr lang="it-IT" sz="2800" b="1" dirty="0" smtClean="0">
                <a:ln w="11430"/>
                <a:solidFill>
                  <a:schemeClr val="bg1"/>
                </a:solidFill>
              </a:rPr>
              <a:t> space.</a:t>
            </a:r>
          </a:p>
          <a:p>
            <a:pPr lvl="0"/>
            <a:r>
              <a:rPr lang="it-IT" sz="2800" b="1" dirty="0" err="1" smtClean="0">
                <a:ln w="11430"/>
                <a:solidFill>
                  <a:prstClr val="white"/>
                </a:solidFill>
              </a:rPr>
              <a:t>Partners</a:t>
            </a:r>
            <a:r>
              <a:rPr lang="it-IT" sz="2800" b="1" dirty="0" smtClean="0">
                <a:ln w="11430"/>
                <a:solidFill>
                  <a:prstClr val="white"/>
                </a:solidFill>
              </a:rPr>
              <a:t>: </a:t>
            </a:r>
            <a:r>
              <a:rPr lang="it-IT" sz="2800" b="1" dirty="0" err="1" smtClean="0">
                <a:ln w="11430"/>
                <a:solidFill>
                  <a:prstClr val="white"/>
                </a:solidFill>
              </a:rPr>
              <a:t>Belgium</a:t>
            </a:r>
            <a:r>
              <a:rPr lang="it-IT" sz="2800" b="1" dirty="0" smtClean="0">
                <a:ln w="11430"/>
                <a:solidFill>
                  <a:prstClr val="white"/>
                </a:solidFill>
              </a:rPr>
              <a:t>, France, </a:t>
            </a:r>
            <a:r>
              <a:rPr lang="it-IT" sz="2800" b="1" dirty="0" err="1" smtClean="0">
                <a:ln w="11430"/>
                <a:solidFill>
                  <a:prstClr val="white"/>
                </a:solidFill>
              </a:rPr>
              <a:t>Spain</a:t>
            </a:r>
            <a:endParaRPr lang="it-IT" sz="2800" b="1" dirty="0" smtClean="0">
              <a:ln w="11430"/>
              <a:solidFill>
                <a:prstClr val="white"/>
              </a:solidFill>
            </a:endParaRPr>
          </a:p>
          <a:p>
            <a:r>
              <a:rPr lang="it-IT" sz="2800" b="1" dirty="0" err="1" smtClean="0">
                <a:ln w="11430"/>
                <a:solidFill>
                  <a:schemeClr val="bg1"/>
                </a:solidFill>
              </a:rPr>
              <a:t>Languages</a:t>
            </a:r>
            <a:r>
              <a:rPr lang="it-IT" sz="2800" b="1" dirty="0" smtClean="0">
                <a:ln w="11430"/>
                <a:solidFill>
                  <a:schemeClr val="bg1"/>
                </a:solidFill>
              </a:rPr>
              <a:t>: English, </a:t>
            </a:r>
            <a:r>
              <a:rPr lang="it-IT" sz="2800" b="1" dirty="0" err="1" smtClean="0">
                <a:ln w="11430"/>
                <a:solidFill>
                  <a:schemeClr val="bg1"/>
                </a:solidFill>
              </a:rPr>
              <a:t>Spanish</a:t>
            </a:r>
            <a:r>
              <a:rPr lang="it-IT" sz="2800" b="1" dirty="0" smtClean="0">
                <a:ln w="11430"/>
                <a:solidFill>
                  <a:schemeClr val="bg1"/>
                </a:solidFill>
              </a:rPr>
              <a:t>. </a:t>
            </a:r>
          </a:p>
          <a:p>
            <a:endParaRPr lang="it-IT" sz="2800" b="1" dirty="0" smtClean="0">
              <a:ln w="11430"/>
              <a:solidFill>
                <a:schemeClr val="bg1"/>
              </a:solidFill>
            </a:endParaRPr>
          </a:p>
          <a:p>
            <a:r>
              <a:rPr lang="it-IT" sz="2800" b="1" dirty="0" err="1" smtClean="0">
                <a:ln w="11430"/>
                <a:solidFill>
                  <a:schemeClr val="bg1"/>
                </a:solidFill>
              </a:rPr>
              <a:t>Teacher</a:t>
            </a:r>
            <a:r>
              <a:rPr lang="it-IT" sz="2800" b="1" dirty="0" smtClean="0">
                <a:ln w="11430"/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ln w="11430"/>
                <a:solidFill>
                  <a:schemeClr val="bg1"/>
                </a:solidFill>
              </a:rPr>
              <a:t>of</a:t>
            </a:r>
            <a:r>
              <a:rPr lang="it-IT" sz="2800" b="1" dirty="0" smtClean="0">
                <a:ln w="11430"/>
                <a:solidFill>
                  <a:schemeClr val="bg1"/>
                </a:solidFill>
              </a:rPr>
              <a:t> English: Laura Ruggiero  and  the  </a:t>
            </a:r>
            <a:r>
              <a:rPr lang="it-IT" sz="2800" b="1" i="1" dirty="0" err="1" smtClean="0">
                <a:ln w="11430"/>
                <a:solidFill>
                  <a:schemeClr val="bg1"/>
                </a:solidFill>
              </a:rPr>
              <a:t>class</a:t>
            </a:r>
            <a:r>
              <a:rPr lang="it-IT" sz="2800" b="1" i="1" dirty="0" smtClean="0">
                <a:ln w="11430"/>
                <a:solidFill>
                  <a:schemeClr val="bg1"/>
                </a:solidFill>
              </a:rPr>
              <a:t> team</a:t>
            </a:r>
            <a:r>
              <a:rPr lang="it-IT" sz="2800" b="1" dirty="0" smtClean="0">
                <a:ln w="11430"/>
                <a:solidFill>
                  <a:schemeClr val="bg1"/>
                </a:solidFill>
              </a:rPr>
              <a:t>: </a:t>
            </a:r>
          </a:p>
          <a:p>
            <a:r>
              <a:rPr lang="it-IT" sz="2800" b="1" dirty="0" smtClean="0">
                <a:ln w="11430"/>
                <a:solidFill>
                  <a:schemeClr val="bg1"/>
                </a:solidFill>
              </a:rPr>
              <a:t>Art: </a:t>
            </a:r>
            <a:r>
              <a:rPr lang="it-IT" sz="2800" b="1" dirty="0" err="1" smtClean="0">
                <a:ln w="11430"/>
                <a:solidFill>
                  <a:schemeClr val="bg1"/>
                </a:solidFill>
              </a:rPr>
              <a:t>Mr</a:t>
            </a:r>
            <a:r>
              <a:rPr lang="it-IT" sz="2800" b="1" dirty="0" smtClean="0">
                <a:ln w="11430"/>
                <a:solidFill>
                  <a:schemeClr val="bg1"/>
                </a:solidFill>
              </a:rPr>
              <a:t> D’Innocenzo, </a:t>
            </a:r>
          </a:p>
          <a:p>
            <a:r>
              <a:rPr lang="it-IT" sz="2800" b="1" dirty="0" err="1" smtClean="0">
                <a:ln w="11430"/>
                <a:solidFill>
                  <a:schemeClr val="bg1"/>
                </a:solidFill>
              </a:rPr>
              <a:t>History</a:t>
            </a:r>
            <a:r>
              <a:rPr lang="it-IT" sz="2800" b="1" dirty="0" smtClean="0">
                <a:ln w="11430"/>
                <a:solidFill>
                  <a:schemeClr val="bg1"/>
                </a:solidFill>
              </a:rPr>
              <a:t>: </a:t>
            </a:r>
            <a:r>
              <a:rPr lang="it-IT" sz="2800" b="1" dirty="0" err="1" smtClean="0">
                <a:ln w="11430"/>
                <a:solidFill>
                  <a:schemeClr val="bg1"/>
                </a:solidFill>
              </a:rPr>
              <a:t>Mrs</a:t>
            </a:r>
            <a:r>
              <a:rPr lang="it-IT" sz="2800" b="1" dirty="0" smtClean="0">
                <a:ln w="11430"/>
                <a:solidFill>
                  <a:schemeClr val="bg1"/>
                </a:solidFill>
              </a:rPr>
              <a:t> Bini and </a:t>
            </a:r>
            <a:r>
              <a:rPr lang="it-IT" sz="2800" b="1" dirty="0" err="1" smtClean="0">
                <a:ln w="11430"/>
                <a:solidFill>
                  <a:schemeClr val="bg1"/>
                </a:solidFill>
              </a:rPr>
              <a:t>Sabatti</a:t>
            </a:r>
            <a:r>
              <a:rPr lang="it-IT" sz="2800" b="1" dirty="0" smtClean="0">
                <a:ln w="11430"/>
                <a:solidFill>
                  <a:schemeClr val="bg1"/>
                </a:solidFill>
              </a:rPr>
              <a:t>, </a:t>
            </a:r>
          </a:p>
          <a:p>
            <a:r>
              <a:rPr lang="it-IT" sz="2800" b="1" dirty="0" err="1" smtClean="0">
                <a:ln w="11430"/>
                <a:solidFill>
                  <a:schemeClr val="bg1"/>
                </a:solidFill>
              </a:rPr>
              <a:t>Math</a:t>
            </a:r>
            <a:r>
              <a:rPr lang="it-IT" sz="2800" b="1" dirty="0" smtClean="0">
                <a:ln w="11430"/>
                <a:solidFill>
                  <a:schemeClr val="bg1"/>
                </a:solidFill>
              </a:rPr>
              <a:t>: </a:t>
            </a:r>
            <a:r>
              <a:rPr lang="it-IT" sz="2800" b="1" dirty="0" err="1" smtClean="0">
                <a:ln w="11430"/>
                <a:solidFill>
                  <a:schemeClr val="bg1"/>
                </a:solidFill>
              </a:rPr>
              <a:t>Mrs</a:t>
            </a:r>
            <a:r>
              <a:rPr lang="it-IT" sz="2800" b="1" dirty="0" smtClean="0">
                <a:ln w="11430"/>
                <a:solidFill>
                  <a:schemeClr val="bg1"/>
                </a:solidFill>
              </a:rPr>
              <a:t> Sani,  </a:t>
            </a:r>
          </a:p>
          <a:p>
            <a:r>
              <a:rPr lang="it-IT" sz="2800" b="1" dirty="0" smtClean="0">
                <a:ln w="11430"/>
                <a:solidFill>
                  <a:schemeClr val="bg1"/>
                </a:solidFill>
              </a:rPr>
              <a:t>Science:</a:t>
            </a:r>
            <a:r>
              <a:rPr lang="it-IT" sz="2800" b="1" dirty="0" err="1" smtClean="0">
                <a:ln w="11430"/>
                <a:solidFill>
                  <a:schemeClr val="bg1"/>
                </a:solidFill>
              </a:rPr>
              <a:t>Mr</a:t>
            </a:r>
            <a:r>
              <a:rPr lang="it-IT" sz="2800" b="1" dirty="0" smtClean="0">
                <a:ln w="11430"/>
                <a:solidFill>
                  <a:schemeClr val="bg1"/>
                </a:solidFill>
              </a:rPr>
              <a:t> Delfino, </a:t>
            </a:r>
          </a:p>
          <a:p>
            <a:r>
              <a:rPr lang="it-IT" sz="2800" b="1" dirty="0" err="1" smtClean="0">
                <a:ln w="11430"/>
                <a:solidFill>
                  <a:schemeClr val="bg1"/>
                </a:solidFill>
              </a:rPr>
              <a:t>Spanish</a:t>
            </a:r>
            <a:r>
              <a:rPr lang="it-IT" sz="2800" b="1" dirty="0" smtClean="0">
                <a:ln w="11430"/>
                <a:solidFill>
                  <a:schemeClr val="bg1"/>
                </a:solidFill>
              </a:rPr>
              <a:t>: </a:t>
            </a:r>
            <a:r>
              <a:rPr lang="it-IT" sz="2800" b="1" dirty="0" err="1" smtClean="0">
                <a:ln w="11430"/>
                <a:solidFill>
                  <a:schemeClr val="bg1"/>
                </a:solidFill>
              </a:rPr>
              <a:t>Mrs</a:t>
            </a:r>
            <a:r>
              <a:rPr lang="it-IT" sz="2800" b="1" dirty="0" smtClean="0">
                <a:ln w="11430"/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ln w="11430"/>
                <a:solidFill>
                  <a:schemeClr val="bg1"/>
                </a:solidFill>
              </a:rPr>
              <a:t>Ragnini</a:t>
            </a:r>
            <a:r>
              <a:rPr lang="it-IT" sz="2800" b="1" dirty="0" smtClean="0">
                <a:ln w="11430"/>
                <a:solidFill>
                  <a:schemeClr val="bg1"/>
                </a:solidFill>
              </a:rPr>
              <a:t>, </a:t>
            </a:r>
          </a:p>
          <a:p>
            <a:r>
              <a:rPr lang="it-IT" sz="2800" b="1" dirty="0" smtClean="0">
                <a:ln w="11430"/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ln w="11430"/>
                <a:solidFill>
                  <a:schemeClr val="bg1"/>
                </a:solidFill>
              </a:rPr>
              <a:t>Music</a:t>
            </a:r>
            <a:r>
              <a:rPr lang="it-IT" sz="2800" b="1" dirty="0" smtClean="0">
                <a:ln w="11430"/>
                <a:solidFill>
                  <a:schemeClr val="bg1"/>
                </a:solidFill>
              </a:rPr>
              <a:t>: </a:t>
            </a:r>
            <a:r>
              <a:rPr lang="it-IT" sz="2800" b="1" dirty="0" err="1" smtClean="0">
                <a:ln w="11430"/>
                <a:solidFill>
                  <a:schemeClr val="bg1"/>
                </a:solidFill>
              </a:rPr>
              <a:t>Mr</a:t>
            </a:r>
            <a:r>
              <a:rPr lang="it-IT" sz="2800" b="1" dirty="0" smtClean="0">
                <a:ln w="11430"/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ln w="11430"/>
                <a:solidFill>
                  <a:schemeClr val="bg1"/>
                </a:solidFill>
              </a:rPr>
              <a:t>Dusti</a:t>
            </a:r>
            <a:r>
              <a:rPr lang="it-IT" sz="2800" b="1" dirty="0" smtClean="0">
                <a:ln w="11430"/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8434299" cy="317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1" y="714357"/>
            <a:ext cx="885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>
                    <a:lumMod val="95000"/>
                  </a:schemeClr>
                </a:solidFill>
              </a:rPr>
              <a:t>A </a:t>
            </a:r>
            <a:r>
              <a:rPr lang="it-IT" sz="2400" dirty="0" err="1" smtClean="0">
                <a:solidFill>
                  <a:schemeClr val="bg1">
                    <a:lumMod val="95000"/>
                  </a:schemeClr>
                </a:solidFill>
              </a:rPr>
              <a:t>Math</a:t>
            </a:r>
            <a:r>
              <a:rPr lang="it-IT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bg1">
                    <a:lumMod val="95000"/>
                  </a:schemeClr>
                </a:solidFill>
              </a:rPr>
              <a:t>graph</a:t>
            </a:r>
            <a:r>
              <a:rPr lang="it-IT" sz="2400" dirty="0" smtClean="0">
                <a:solidFill>
                  <a:schemeClr val="bg1">
                    <a:lumMod val="95000"/>
                  </a:schemeClr>
                </a:solidFill>
              </a:rPr>
              <a:t>: realizzato con la docente di matematica al termine di una attività sulla costruzione dei diagrammi. </a:t>
            </a:r>
            <a:endParaRPr lang="it-IT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D:\e-twinning\new projects\progetto Francia\Nuova cartella\piccolo matte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928934"/>
            <a:ext cx="4218009" cy="3133741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 rot="10800000" flipV="1">
            <a:off x="500034" y="588987"/>
            <a:ext cx="8429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</a:rPr>
              <a:t>Realizzazione gioco: </a:t>
            </a:r>
            <a:r>
              <a:rPr lang="it-IT" sz="2400" b="1" dirty="0" err="1" smtClean="0">
                <a:solidFill>
                  <a:schemeClr val="bg1">
                    <a:lumMod val="95000"/>
                  </a:schemeClr>
                </a:solidFill>
              </a:rPr>
              <a:t>Guess</a:t>
            </a:r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bg1">
                    <a:lumMod val="95000"/>
                  </a:schemeClr>
                </a:solidFill>
              </a:rPr>
              <a:t>who</a:t>
            </a:r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bg1">
                    <a:lumMod val="95000"/>
                  </a:schemeClr>
                </a:solidFill>
              </a:rPr>
              <a:t>am</a:t>
            </a:r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</a:rPr>
              <a:t> I?</a:t>
            </a:r>
          </a:p>
          <a:p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</a:rPr>
              <a:t>Dopo aver lavorato sulla descrizione fisica. Ci siamo scambiati i nostri lavori e le foto. </a:t>
            </a:r>
          </a:p>
          <a:p>
            <a:r>
              <a:rPr lang="it-IT" sz="2400" b="1" dirty="0" smtClean="0"/>
              <a:t>Due esempi di descrizione:</a:t>
            </a:r>
          </a:p>
          <a:p>
            <a:r>
              <a:rPr lang="en-US" sz="2400" b="1" dirty="0" smtClean="0">
                <a:hlinkClick r:id="rId3" action="ppaction://hlinkpres?slideindex=1&amp;slidetitle="/>
              </a:rPr>
              <a:t>HELLO!!!!</a:t>
            </a:r>
            <a:r>
              <a:rPr lang="en-US" sz="2400" b="1" dirty="0" err="1" smtClean="0">
                <a:hlinkClick r:id="rId3" action="ppaction://hlinkpres?slideindex=1&amp;slidetitle="/>
              </a:rPr>
              <a:t>soldi</a:t>
            </a:r>
            <a:r>
              <a:rPr lang="en-US" sz="2400" b="1" dirty="0" smtClean="0">
                <a:hlinkClick r:id="rId3" action="ppaction://hlinkpres?slideindex=1&amp;slidetitle="/>
              </a:rPr>
              <a:t> </a:t>
            </a:r>
            <a:r>
              <a:rPr lang="en-US" sz="2400" b="1" dirty="0" err="1" smtClean="0">
                <a:hlinkClick r:id="rId3" action="ppaction://hlinkpres?slideindex=1&amp;slidetitle="/>
              </a:rPr>
              <a:t>camilla</a:t>
            </a:r>
            <a:r>
              <a:rPr lang="en-US" sz="2400" b="1" dirty="0" smtClean="0">
                <a:hlinkClick r:id="rId3" action="ppaction://hlinkpres?slideindex=1&amp;slidetitle="/>
              </a:rPr>
              <a:t> OK.ppt</a:t>
            </a:r>
            <a:endParaRPr lang="en-US" sz="2400" b="1" dirty="0" smtClean="0"/>
          </a:p>
          <a:p>
            <a:r>
              <a:rPr lang="en-US" sz="2400" b="1" dirty="0" smtClean="0">
                <a:hlinkClick r:id="rId4" action="ppaction://hlinkpres?slideindex=1&amp;slidetitle="/>
              </a:rPr>
              <a:t>My Description-</a:t>
            </a:r>
            <a:r>
              <a:rPr lang="en-US" sz="2400" b="1" dirty="0" err="1" smtClean="0">
                <a:hlinkClick r:id="rId4" action="ppaction://hlinkpres?slideindex=1&amp;slidetitle="/>
              </a:rPr>
              <a:t>Inglese</a:t>
            </a:r>
            <a:r>
              <a:rPr lang="en-US" sz="2400" b="1" dirty="0" smtClean="0">
                <a:hlinkClick r:id="rId4" action="ppaction://hlinkpres?slideindex=1&amp;slidetitle="/>
              </a:rPr>
              <a:t> Pieraccioli.pptx</a:t>
            </a:r>
            <a:endParaRPr lang="it-IT" sz="24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28596" y="179249"/>
            <a:ext cx="8358246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</a:rPr>
              <a:t>La seconda fase è stata la presentazione della nostra scuola, dall’edificio, all’ambiente circostante, il personale docente e non,  i programmi, le regole,la quotidianità</a:t>
            </a:r>
            <a:r>
              <a:rPr lang="it-IT" sz="2400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</a:rPr>
              <a:t>Abbiamo realizzato tanto materiale dai video alle interviste ecc. </a:t>
            </a:r>
          </a:p>
          <a:p>
            <a:r>
              <a:rPr lang="it-IT" sz="2000" b="1" dirty="0" smtClean="0"/>
              <a:t>CON IL DOCENTE </a:t>
            </a:r>
            <a:r>
              <a:rPr lang="it-IT" sz="2000" b="1" dirty="0" err="1" smtClean="0"/>
              <a:t>DI</a:t>
            </a:r>
            <a:r>
              <a:rPr lang="it-IT" sz="2000" b="1" dirty="0" smtClean="0"/>
              <a:t> ARTE, </a:t>
            </a:r>
            <a:r>
              <a:rPr lang="it-IT" sz="2000" b="1" i="1" dirty="0" smtClean="0"/>
              <a:t>VIDEO</a:t>
            </a:r>
            <a:r>
              <a:rPr lang="it-IT" sz="2000" b="1" dirty="0" smtClean="0"/>
              <a:t>: la piantina della nostra scuola- </a:t>
            </a:r>
          </a:p>
          <a:p>
            <a:r>
              <a:rPr lang="en-US" sz="2000" b="1" dirty="0" smtClean="0">
                <a:hlinkClick r:id="rId2" action="ppaction://hlinkfile"/>
              </a:rPr>
              <a:t>ART 2E </a:t>
            </a:r>
            <a:r>
              <a:rPr lang="en-US" sz="2000" b="1" dirty="0" err="1" smtClean="0">
                <a:hlinkClick r:id="rId2" action="ppaction://hlinkfile"/>
              </a:rPr>
              <a:t>Inglese</a:t>
            </a:r>
            <a:r>
              <a:rPr lang="en-US" sz="2000" b="1" dirty="0" smtClean="0">
                <a:hlinkClick r:id="rId2" action="ppaction://hlinkfile"/>
              </a:rPr>
              <a:t> 3.m4v</a:t>
            </a:r>
            <a:endParaRPr lang="en-US" sz="2000" b="1" dirty="0" smtClean="0"/>
          </a:p>
          <a:p>
            <a:r>
              <a:rPr lang="en-US" sz="2000" b="1" dirty="0" smtClean="0"/>
              <a:t>CON IL DOCENTE DI MUSICA</a:t>
            </a:r>
            <a:r>
              <a:rPr lang="en-US" sz="2000" b="1" i="1" dirty="0" smtClean="0"/>
              <a:t>, VIDEO</a:t>
            </a:r>
            <a:r>
              <a:rPr lang="en-US" sz="2000" b="1" dirty="0" smtClean="0"/>
              <a:t>:  </a:t>
            </a:r>
            <a:r>
              <a:rPr lang="en-US" sz="2000" b="1" dirty="0" smtClean="0">
                <a:hlinkClick r:id="rId3" action="ppaction://hlinkfile"/>
              </a:rPr>
              <a:t>MUSICA CLASSI SECONDE.m4v</a:t>
            </a:r>
            <a:endParaRPr lang="en-US" sz="2000" b="1" dirty="0" smtClean="0"/>
          </a:p>
          <a:p>
            <a:r>
              <a:rPr lang="en-US" sz="2000" b="1" dirty="0" smtClean="0"/>
              <a:t>CON LA DOCENTE DI SPAGNOLO, </a:t>
            </a:r>
            <a:r>
              <a:rPr lang="en-US" sz="2000" b="1" i="1" dirty="0" err="1" smtClean="0"/>
              <a:t>VIDEO</a:t>
            </a:r>
            <a:r>
              <a:rPr lang="en-US" sz="2000" b="1" dirty="0" err="1" smtClean="0"/>
              <a:t>:Intervista</a:t>
            </a:r>
            <a:r>
              <a:rPr lang="en-US" sz="2000" b="1" dirty="0" smtClean="0"/>
              <a:t> al </a:t>
            </a:r>
            <a:r>
              <a:rPr lang="en-US" sz="2000" b="1" dirty="0" err="1" smtClean="0"/>
              <a:t>prof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musica</a:t>
            </a:r>
            <a:r>
              <a:rPr lang="en-US" sz="2000" b="1" dirty="0" smtClean="0"/>
              <a:t>-</a:t>
            </a:r>
            <a:r>
              <a:rPr lang="it-IT" sz="2000" b="1" dirty="0" smtClean="0">
                <a:hlinkClick r:id="rId4" action="ppaction://hlinkfile"/>
              </a:rPr>
              <a:t>SPAGNOLO intervista prof musica Piccolo, </a:t>
            </a:r>
            <a:r>
              <a:rPr lang="it-IT" sz="2000" b="1" dirty="0" err="1" smtClean="0">
                <a:hlinkClick r:id="rId4" action="ppaction://hlinkfile"/>
              </a:rPr>
              <a:t>Focardi</a:t>
            </a:r>
            <a:r>
              <a:rPr lang="it-IT" sz="2000" b="1" dirty="0" smtClean="0">
                <a:hlinkClick r:id="rId4" action="ppaction://hlinkfile"/>
              </a:rPr>
              <a:t>, Bernini, </a:t>
            </a:r>
            <a:r>
              <a:rPr lang="it-IT" sz="2000" b="1" dirty="0" err="1" smtClean="0">
                <a:hlinkClick r:id="rId4" action="ppaction://hlinkfile"/>
              </a:rPr>
              <a:t>Artini</a:t>
            </a:r>
            <a:r>
              <a:rPr lang="it-IT" sz="2000" b="1" dirty="0" smtClean="0">
                <a:hlinkClick r:id="rId4" action="ppaction://hlinkfile"/>
              </a:rPr>
              <a:t> e </a:t>
            </a:r>
            <a:r>
              <a:rPr lang="it-IT" sz="2000" b="1" dirty="0" err="1" smtClean="0">
                <a:hlinkClick r:id="rId4" action="ppaction://hlinkfile"/>
              </a:rPr>
              <a:t>Babi</a:t>
            </a:r>
            <a:r>
              <a:rPr lang="it-IT" sz="2000" b="1" dirty="0" smtClean="0">
                <a:hlinkClick r:id="rId4" action="ppaction://hlinkfile"/>
              </a:rPr>
              <a:t> -.</a:t>
            </a:r>
            <a:r>
              <a:rPr lang="it-IT" sz="2000" b="1" dirty="0" err="1" smtClean="0">
                <a:hlinkClick r:id="rId4" action="ppaction://hlinkfile"/>
              </a:rPr>
              <a:t>wmv</a:t>
            </a:r>
            <a:endParaRPr lang="en-US" sz="2000" b="1" dirty="0" smtClean="0"/>
          </a:p>
          <a:p>
            <a:r>
              <a:rPr lang="en-US" sz="2000" b="1" dirty="0" smtClean="0"/>
              <a:t>CON IL PROPRIO GRUPPO:</a:t>
            </a:r>
          </a:p>
          <a:p>
            <a:r>
              <a:rPr lang="en-US" sz="2000" b="1" i="1" dirty="0" smtClean="0"/>
              <a:t>VIDEO: </a:t>
            </a:r>
            <a:r>
              <a:rPr lang="en-US" sz="2000" b="1" dirty="0" smtClean="0"/>
              <a:t> L’AREA INTORNO ALLA MIA SCUOLA-</a:t>
            </a:r>
            <a:r>
              <a:rPr lang="it-IT" sz="2000" b="1" dirty="0" smtClean="0">
                <a:hlinkClick r:id="rId5" action="ppaction://hlinkfile"/>
              </a:rPr>
              <a:t>filmato di alice ,</a:t>
            </a:r>
            <a:r>
              <a:rPr lang="it-IT" sz="2000" b="1" dirty="0" err="1" smtClean="0">
                <a:hlinkClick r:id="rId5" action="ppaction://hlinkfile"/>
              </a:rPr>
              <a:t>noemi</a:t>
            </a:r>
            <a:r>
              <a:rPr lang="it-IT" sz="2000" b="1" dirty="0" smtClean="0">
                <a:hlinkClick r:id="rId5" action="ppaction://hlinkfile"/>
              </a:rPr>
              <a:t>,laura,margherita,olga2e.wmv</a:t>
            </a:r>
            <a:endParaRPr lang="en-US" sz="2000" b="1" dirty="0" smtClean="0"/>
          </a:p>
          <a:p>
            <a:r>
              <a:rPr lang="en-US" sz="2000" b="1" i="1" dirty="0" smtClean="0"/>
              <a:t>VIDEO</a:t>
            </a:r>
            <a:r>
              <a:rPr lang="en-US" sz="2000" b="1" dirty="0" smtClean="0"/>
              <a:t>: I  </a:t>
            </a:r>
            <a:r>
              <a:rPr lang="en-US" sz="2000" b="1" dirty="0" err="1" smtClean="0"/>
              <a:t>laboratori</a:t>
            </a:r>
            <a:r>
              <a:rPr lang="en-US" sz="2000" b="1" dirty="0" smtClean="0"/>
              <a:t>-</a:t>
            </a:r>
            <a:r>
              <a:rPr lang="en-US" sz="2000" b="1" dirty="0" smtClean="0">
                <a:hlinkClick r:id="rId6" action="ppaction://hlinkfile"/>
              </a:rPr>
              <a:t>video OUR LABS BY SOLDI, IACUZZI,VITALE, BROGI, FAELLINI, DELLA MARCA.wmv</a:t>
            </a:r>
            <a:endParaRPr lang="en-US" sz="2000" b="1" dirty="0" smtClean="0"/>
          </a:p>
          <a:p>
            <a:r>
              <a:rPr lang="en-US" sz="2000" b="1" i="1" dirty="0" smtClean="0"/>
              <a:t>power-point</a:t>
            </a:r>
            <a:r>
              <a:rPr lang="en-US" sz="2000" b="1" dirty="0" smtClean="0"/>
              <a:t> : la nostra </a:t>
            </a:r>
            <a:r>
              <a:rPr lang="en-US" sz="2000" b="1" dirty="0" err="1" smtClean="0"/>
              <a:t>classe</a:t>
            </a:r>
            <a:r>
              <a:rPr lang="en-US" sz="2000" b="1" dirty="0" smtClean="0"/>
              <a:t>- </a:t>
            </a:r>
            <a:r>
              <a:rPr lang="en-US" sz="2000" b="1" dirty="0" smtClean="0">
                <a:hlinkClick r:id="rId7" action="ppaction://hlinkpres?slideindex=1&amp;slidetitle="/>
              </a:rPr>
              <a:t>my class by   aurora </a:t>
            </a:r>
            <a:r>
              <a:rPr lang="en-US" sz="2000" b="1" dirty="0" err="1" smtClean="0">
                <a:hlinkClick r:id="rId7" action="ppaction://hlinkpres?slideindex=1&amp;slidetitle="/>
              </a:rPr>
              <a:t>karina</a:t>
            </a:r>
            <a:r>
              <a:rPr lang="en-US" sz="2000" b="1" dirty="0" smtClean="0">
                <a:hlinkClick r:id="rId7" action="ppaction://hlinkpres?slideindex=1&amp;slidetitle="/>
              </a:rPr>
              <a:t> </a:t>
            </a:r>
            <a:r>
              <a:rPr lang="en-US" sz="2000" b="1" dirty="0" err="1" smtClean="0">
                <a:hlinkClick r:id="rId7" action="ppaction://hlinkpres?slideindex=1&amp;slidetitle="/>
              </a:rPr>
              <a:t>francesca</a:t>
            </a:r>
            <a:r>
              <a:rPr lang="en-US" sz="2000" b="1" dirty="0" smtClean="0">
                <a:hlinkClick r:id="rId7" action="ppaction://hlinkpres?slideindex=1&amp;slidetitle="/>
              </a:rPr>
              <a:t> </a:t>
            </a:r>
            <a:r>
              <a:rPr lang="en-US" sz="2000" b="1" dirty="0" err="1" smtClean="0">
                <a:hlinkClick r:id="rId7" action="ppaction://hlinkpres?slideindex=1&amp;slidetitle="/>
              </a:rPr>
              <a:t>elena</a:t>
            </a:r>
            <a:r>
              <a:rPr lang="en-US" sz="2000" b="1" dirty="0" smtClean="0">
                <a:hlinkClick r:id="rId7" action="ppaction://hlinkpres?slideindex=1&amp;slidetitle="/>
              </a:rPr>
              <a:t> </a:t>
            </a:r>
            <a:r>
              <a:rPr lang="en-US" sz="2000" b="1" dirty="0" err="1" smtClean="0">
                <a:hlinkClick r:id="rId7" action="ppaction://hlinkpres?slideindex=1&amp;slidetitle="/>
              </a:rPr>
              <a:t>sara</a:t>
            </a:r>
            <a:r>
              <a:rPr lang="en-US" sz="2000" b="1" dirty="0" smtClean="0">
                <a:hlinkClick r:id="rId7" action="ppaction://hlinkpres?slideindex=1&amp;slidetitle="/>
              </a:rPr>
              <a:t> OK.pptx</a:t>
            </a:r>
            <a:endParaRPr lang="en-US" sz="2000" b="1" dirty="0" smtClean="0"/>
          </a:p>
          <a:p>
            <a:r>
              <a:rPr lang="en-US" sz="2000" b="1" dirty="0" smtClean="0"/>
              <a:t>A COPPIE ,</a:t>
            </a:r>
            <a:r>
              <a:rPr lang="en-US" sz="2000" b="1" i="1" dirty="0" smtClean="0"/>
              <a:t>VIDEO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l’intervista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collaboratori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scolastici</a:t>
            </a:r>
            <a:r>
              <a:rPr lang="en-US" sz="2000" b="1" dirty="0" smtClean="0"/>
              <a:t>-</a:t>
            </a:r>
            <a:r>
              <a:rPr lang="it-IT" sz="2000" b="1" dirty="0" smtClean="0">
                <a:hlinkClick r:id="rId8" action="ppaction://hlinkfile"/>
              </a:rPr>
              <a:t>filmato bidelli BY USAMA, </a:t>
            </a:r>
            <a:r>
              <a:rPr lang="it-IT" sz="2000" b="1" dirty="0" err="1" smtClean="0">
                <a:hlinkClick r:id="rId8" action="ppaction://hlinkfile"/>
              </a:rPr>
              <a:t>VIRGINIA.wmv</a:t>
            </a:r>
            <a:endParaRPr lang="en-US" sz="2000" b="1" dirty="0" smtClean="0"/>
          </a:p>
          <a:p>
            <a:endParaRPr lang="en-US" sz="20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it-IT" sz="24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357166"/>
            <a:ext cx="82153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</a:rPr>
              <a:t>L’ultima fase del progetto sarà la presentazione- cartolina dei monumenti significativi di Figline.  </a:t>
            </a:r>
          </a:p>
          <a:p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</a:rPr>
              <a:t>Durante questa fase manderemo delle immagini di Figline a cui seguiranno le descrizioni dei monumenti. Abbiamo programmato di preparare un ipertesto, per cui ogni foto  sarà accompagnata da una domanda, la cui risposta sarà nascosta. I </a:t>
            </a:r>
            <a:r>
              <a:rPr lang="it-IT" sz="2400" b="1" dirty="0" err="1" smtClean="0">
                <a:solidFill>
                  <a:schemeClr val="bg1">
                    <a:lumMod val="95000"/>
                  </a:schemeClr>
                </a:solidFill>
              </a:rPr>
              <a:t>partners</a:t>
            </a:r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</a:rPr>
              <a:t> dovranno indovinare l’epoca a cui risale il monumento/il palazzo/la chiesa e qualcosa sulla sua storia.</a:t>
            </a:r>
          </a:p>
          <a:p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</a:rPr>
              <a:t>All’interno di questo progetto è stato inserito un </a:t>
            </a:r>
            <a:r>
              <a:rPr lang="it-IT" sz="2400" b="1" i="1" dirty="0" err="1" smtClean="0">
                <a:solidFill>
                  <a:schemeClr val="bg1">
                    <a:lumMod val="95000"/>
                  </a:schemeClr>
                </a:solidFill>
              </a:rPr>
              <a:t>Quizz</a:t>
            </a:r>
            <a:r>
              <a:rPr lang="it-IT" sz="2400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</a:rPr>
              <a:t>con domande/risposte sulla storia medievale di Firenze creato dagli studenti di 1</a:t>
            </a:r>
            <a:r>
              <a:rPr lang="it-IT" sz="2400" b="1" i="1" dirty="0" smtClean="0">
                <a:solidFill>
                  <a:schemeClr val="bg1">
                    <a:lumMod val="95000"/>
                  </a:schemeClr>
                </a:solidFill>
              </a:rPr>
              <a:t> F</a:t>
            </a:r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</a:rPr>
              <a:t> insieme alla docente di storia. </a:t>
            </a:r>
          </a:p>
          <a:p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</a:rPr>
              <a:t>Il lavoro è stato richiesto dai </a:t>
            </a:r>
            <a:r>
              <a:rPr lang="it-IT" sz="2400" b="1" dirty="0" err="1" smtClean="0">
                <a:solidFill>
                  <a:schemeClr val="bg1">
                    <a:lumMod val="95000"/>
                  </a:schemeClr>
                </a:solidFill>
              </a:rPr>
              <a:t>partners</a:t>
            </a:r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</a:rPr>
              <a:t> francesi che stanno studiando Firenze medievale.</a:t>
            </a:r>
          </a:p>
          <a:p>
            <a:r>
              <a:rPr lang="it-IT" sz="2400" b="1" dirty="0" smtClean="0">
                <a:hlinkClick r:id="rId2" action="ppaction://hlinkpres?slideindex=1&amp;slidetitle="/>
              </a:rPr>
              <a:t>FIRENZE NEL MEDIOEVO-</a:t>
            </a:r>
            <a:endParaRPr lang="it-IT" sz="2400" b="1" dirty="0" smtClean="0"/>
          </a:p>
          <a:p>
            <a:endParaRPr lang="it-IT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 rot="10800000" flipV="1">
            <a:off x="285719" y="1752182"/>
            <a:ext cx="86116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>
                    <a:lumMod val="95000"/>
                  </a:schemeClr>
                </a:solidFill>
              </a:rPr>
              <a:t>Come on </a:t>
            </a:r>
            <a:r>
              <a:rPr lang="it-IT" b="1" dirty="0" err="1" smtClean="0">
                <a:solidFill>
                  <a:schemeClr val="bg1">
                    <a:lumMod val="95000"/>
                  </a:schemeClr>
                </a:solidFill>
              </a:rPr>
              <a:t>boys</a:t>
            </a:r>
            <a:r>
              <a:rPr lang="it-IT" b="1" dirty="0" smtClean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it-IT" b="1" dirty="0" err="1" smtClean="0">
                <a:solidFill>
                  <a:schemeClr val="bg1">
                    <a:lumMod val="95000"/>
                  </a:schemeClr>
                </a:solidFill>
              </a:rPr>
              <a:t>girls</a:t>
            </a:r>
            <a:r>
              <a:rPr lang="it-IT" b="1" dirty="0" smtClean="0">
                <a:solidFill>
                  <a:schemeClr val="bg1">
                    <a:lumMod val="95000"/>
                  </a:schemeClr>
                </a:solidFill>
              </a:rPr>
              <a:t>! È uno dei progetti </a:t>
            </a:r>
            <a:r>
              <a:rPr lang="it-IT" b="1" dirty="0" err="1" smtClean="0">
                <a:solidFill>
                  <a:schemeClr val="bg1">
                    <a:lumMod val="95000"/>
                  </a:schemeClr>
                </a:solidFill>
              </a:rPr>
              <a:t>Etwinning</a:t>
            </a:r>
            <a:r>
              <a:rPr lang="it-IT" b="1" dirty="0" smtClean="0">
                <a:solidFill>
                  <a:schemeClr val="bg1">
                    <a:lumMod val="95000"/>
                  </a:schemeClr>
                </a:solidFill>
              </a:rPr>
              <a:t>  che si realizza a </a:t>
            </a:r>
            <a:r>
              <a:rPr lang="it-IT" b="1" dirty="0" err="1" smtClean="0">
                <a:solidFill>
                  <a:schemeClr val="bg1">
                    <a:lumMod val="95000"/>
                  </a:schemeClr>
                </a:solidFill>
              </a:rPr>
              <a:t>Matassino</a:t>
            </a:r>
            <a:r>
              <a:rPr lang="it-IT" b="1" dirty="0" smtClean="0">
                <a:solidFill>
                  <a:schemeClr val="bg1">
                    <a:lumMod val="95000"/>
                  </a:schemeClr>
                </a:solidFill>
              </a:rPr>
              <a:t> nella classe 2F, </a:t>
            </a:r>
            <a:r>
              <a:rPr lang="it-IT" b="1" dirty="0" err="1" smtClean="0">
                <a:solidFill>
                  <a:schemeClr val="bg1">
                    <a:lumMod val="95000"/>
                  </a:schemeClr>
                </a:solidFill>
              </a:rPr>
              <a:t>a.s.</a:t>
            </a:r>
            <a:r>
              <a:rPr lang="it-IT" b="1" dirty="0" smtClean="0">
                <a:solidFill>
                  <a:schemeClr val="bg1">
                    <a:lumMod val="95000"/>
                  </a:schemeClr>
                </a:solidFill>
              </a:rPr>
              <a:t> 2010/11. La classe partecipa al progetto del MIUR , </a:t>
            </a:r>
            <a:r>
              <a:rPr lang="it-IT" b="1" dirty="0" smtClean="0">
                <a:solidFill>
                  <a:schemeClr val="bg1"/>
                </a:solidFill>
              </a:rPr>
              <a:t>classe2.0.</a:t>
            </a:r>
            <a:r>
              <a:rPr lang="it-IT" b="1" dirty="0" smtClean="0">
                <a:solidFill>
                  <a:schemeClr val="bg1">
                    <a:lumMod val="95000"/>
                  </a:schemeClr>
                </a:solidFill>
              </a:rPr>
              <a:t> Esso è un progetto che rivoluziona la didattica e il metodo di insegnamento , la lezione esce dallo spazio della classe e  dai tempi della didattica rendendo gli alunni attori  e “costruttori” delle proprie conoscenze attraverso l’uso del computer e della LIM . Ogni giorno gli studenti usano il blog per caricare lezioni, compiti a casa, ricercare materiale  scolastico,ascoltare e riascoltare la lezione svolta a scuola .  Video :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hlinkClick r:id="rId2" action="ppaction://hlinkfile"/>
              </a:rPr>
              <a:t>UNA GIORNATA A SCUOLA  2.mov</a:t>
            </a:r>
            <a:r>
              <a:rPr lang="it-IT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r>
              <a:rPr lang="it-IT" b="1" dirty="0" smtClean="0">
                <a:solidFill>
                  <a:schemeClr val="bg1">
                    <a:lumMod val="95000"/>
                  </a:schemeClr>
                </a:solidFill>
              </a:rPr>
              <a:t>Abbiamo anche il nostro web:  </a:t>
            </a:r>
            <a:r>
              <a:rPr lang="it-IT" dirty="0" smtClean="0">
                <a:hlinkClick r:id="rId3"/>
              </a:rPr>
              <a:t>www.classeduepuntozero.it - progetto </a:t>
            </a:r>
            <a:r>
              <a:rPr lang="it-IT" dirty="0" err="1" smtClean="0">
                <a:hlinkClick r:id="rId3"/>
              </a:rPr>
              <a:t>cl@sse</a:t>
            </a:r>
            <a:r>
              <a:rPr lang="it-IT" dirty="0" smtClean="0">
                <a:hlinkClick r:id="rId3"/>
              </a:rPr>
              <a:t> 2.0</a:t>
            </a:r>
            <a:r>
              <a:rPr lang="it-IT" dirty="0" smtClean="0"/>
              <a:t> </a:t>
            </a:r>
            <a:endParaRPr lang="it-IT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t-IT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bg1">
                    <a:lumMod val="95000"/>
                  </a:schemeClr>
                </a:solidFill>
                <a:hlinkClick r:id="rId4"/>
              </a:rPr>
              <a:t>http://www.classeduepuntozero.it/</a:t>
            </a:r>
            <a:r>
              <a:rPr lang="it-IT" b="1" dirty="0" err="1" smtClean="0">
                <a:solidFill>
                  <a:schemeClr val="bg1">
                    <a:lumMod val="95000"/>
                  </a:schemeClr>
                </a:solidFill>
                <a:hlinkClick r:id="rId4"/>
              </a:rPr>
              <a:t>joomla</a:t>
            </a:r>
            <a:r>
              <a:rPr lang="it-IT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r>
              <a:rPr lang="it-IT" b="1" dirty="0" smtClean="0">
                <a:solidFill>
                  <a:schemeClr val="bg1">
                    <a:lumMod val="95000"/>
                  </a:schemeClr>
                </a:solidFill>
              </a:rPr>
              <a:t> che abbiamo utilizzato per caricare video  troppo pesanti per il twin space.</a:t>
            </a:r>
            <a:endParaRPr lang="it-IT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Immagin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929198"/>
            <a:ext cx="257176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magine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214290"/>
            <a:ext cx="253364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571472" y="928670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PROGETTO CLASSE2.0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928670"/>
            <a:ext cx="3286148" cy="2214578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 flipH="1">
            <a:off x="3500429" y="357166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>
                    <a:lumMod val="95000"/>
                  </a:schemeClr>
                </a:solidFill>
              </a:rPr>
              <a:t>PROJECT:“Come on </a:t>
            </a:r>
            <a:r>
              <a:rPr lang="it-IT" b="1" dirty="0" err="1" smtClean="0">
                <a:solidFill>
                  <a:schemeClr val="bg1">
                    <a:lumMod val="95000"/>
                  </a:schemeClr>
                </a:solidFill>
              </a:rPr>
              <a:t>boys</a:t>
            </a:r>
            <a:r>
              <a:rPr lang="it-IT" b="1" dirty="0" smtClean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it-IT" b="1" dirty="0" err="1" smtClean="0">
                <a:solidFill>
                  <a:schemeClr val="bg1">
                    <a:lumMod val="95000"/>
                  </a:schemeClr>
                </a:solidFill>
              </a:rPr>
              <a:t>girls</a:t>
            </a:r>
            <a:r>
              <a:rPr lang="it-IT" b="1" dirty="0" smtClean="0">
                <a:solidFill>
                  <a:schemeClr val="bg1">
                    <a:lumMod val="95000"/>
                  </a:schemeClr>
                </a:solidFill>
              </a:rPr>
              <a:t>”  </a:t>
            </a:r>
            <a:r>
              <a:rPr lang="it-IT" b="1" dirty="0" err="1" smtClean="0">
                <a:solidFill>
                  <a:schemeClr val="bg1">
                    <a:lumMod val="95000"/>
                  </a:schemeClr>
                </a:solidFill>
              </a:rPr>
              <a:t>with</a:t>
            </a:r>
            <a:r>
              <a:rPr lang="it-IT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95000"/>
                  </a:schemeClr>
                </a:solidFill>
              </a:rPr>
              <a:t>Polish</a:t>
            </a:r>
            <a:r>
              <a:rPr lang="it-IT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95000"/>
                  </a:schemeClr>
                </a:solidFill>
              </a:rPr>
              <a:t>partners</a:t>
            </a:r>
            <a:endParaRPr lang="it-IT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Immagin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357562"/>
            <a:ext cx="592935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57158" y="1928802"/>
            <a:ext cx="82769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>
                    <a:lumMod val="95000"/>
                  </a:schemeClr>
                </a:solidFill>
              </a:rPr>
              <a:t>Sia in “</a:t>
            </a:r>
            <a:r>
              <a:rPr lang="it-IT" b="1" i="1" dirty="0" smtClean="0">
                <a:solidFill>
                  <a:schemeClr val="bg1">
                    <a:lumMod val="95000"/>
                  </a:schemeClr>
                </a:solidFill>
              </a:rPr>
              <a:t>Come on </a:t>
            </a:r>
            <a:r>
              <a:rPr lang="it-IT" b="1" i="1" dirty="0" err="1" smtClean="0">
                <a:solidFill>
                  <a:schemeClr val="bg1">
                    <a:lumMod val="95000"/>
                  </a:schemeClr>
                </a:solidFill>
              </a:rPr>
              <a:t>boys</a:t>
            </a:r>
            <a:r>
              <a:rPr lang="it-IT" b="1" i="1" dirty="0" smtClean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it-IT" b="1" i="1" dirty="0" err="1" smtClean="0">
                <a:solidFill>
                  <a:schemeClr val="bg1">
                    <a:lumMod val="95000"/>
                  </a:schemeClr>
                </a:solidFill>
              </a:rPr>
              <a:t>girls</a:t>
            </a:r>
            <a:r>
              <a:rPr lang="it-IT" b="1" i="1" dirty="0" smtClean="0">
                <a:solidFill>
                  <a:schemeClr val="bg1">
                    <a:lumMod val="95000"/>
                  </a:schemeClr>
                </a:solidFill>
              </a:rPr>
              <a:t>! </a:t>
            </a:r>
            <a:r>
              <a:rPr lang="it-IT" b="1" dirty="0" smtClean="0">
                <a:solidFill>
                  <a:schemeClr val="bg1">
                    <a:lumMod val="95000"/>
                  </a:schemeClr>
                </a:solidFill>
              </a:rPr>
              <a:t>“che in</a:t>
            </a:r>
            <a:r>
              <a:rPr lang="it-IT" b="1" i="1" dirty="0" smtClean="0">
                <a:solidFill>
                  <a:schemeClr val="bg1">
                    <a:lumMod val="95000"/>
                  </a:schemeClr>
                </a:solidFill>
              </a:rPr>
              <a:t>” </a:t>
            </a:r>
            <a:r>
              <a:rPr lang="it-IT" b="1" i="1" dirty="0" err="1" smtClean="0">
                <a:solidFill>
                  <a:schemeClr val="bg1">
                    <a:lumMod val="95000"/>
                  </a:schemeClr>
                </a:solidFill>
              </a:rPr>
              <a:t>Why</a:t>
            </a:r>
            <a:r>
              <a:rPr lang="it-IT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bg1">
                    <a:lumMod val="95000"/>
                  </a:schemeClr>
                </a:solidFill>
              </a:rPr>
              <a:t>makes</a:t>
            </a:r>
            <a:r>
              <a:rPr lang="it-IT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bg1">
                    <a:lumMod val="95000"/>
                  </a:schemeClr>
                </a:solidFill>
              </a:rPr>
              <a:t>our</a:t>
            </a:r>
            <a:r>
              <a:rPr lang="it-IT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bg1">
                    <a:lumMod val="95000"/>
                  </a:schemeClr>
                </a:solidFill>
              </a:rPr>
              <a:t>town</a:t>
            </a:r>
            <a:r>
              <a:rPr lang="it-IT" b="1" i="1" dirty="0" smtClean="0">
                <a:solidFill>
                  <a:schemeClr val="bg1">
                    <a:lumMod val="95000"/>
                  </a:schemeClr>
                </a:solidFill>
              </a:rPr>
              <a:t> a visitor </a:t>
            </a:r>
            <a:r>
              <a:rPr lang="it-IT" b="1" i="1" dirty="0" err="1" smtClean="0">
                <a:solidFill>
                  <a:schemeClr val="bg1">
                    <a:lumMod val="95000"/>
                  </a:schemeClr>
                </a:solidFill>
              </a:rPr>
              <a:t>attraction</a:t>
            </a:r>
            <a:r>
              <a:rPr lang="it-IT" b="1" i="1" dirty="0" smtClean="0">
                <a:solidFill>
                  <a:schemeClr val="bg1">
                    <a:lumMod val="95000"/>
                  </a:schemeClr>
                </a:solidFill>
              </a:rPr>
              <a:t>?” </a:t>
            </a:r>
            <a:r>
              <a:rPr lang="it-IT" b="1" dirty="0" smtClean="0">
                <a:solidFill>
                  <a:schemeClr val="bg1">
                    <a:lumMod val="95000"/>
                  </a:schemeClr>
                </a:solidFill>
              </a:rPr>
              <a:t>Siamo stati aiutati , nel reperimento dei materiali  e delle informazioni ,dalle varie associazioni sportive  e culturali presenti sul nostro  territorio . Ciò è stato possibile grazie anche alla collaborazione con l’assessore all’istruzione del nostro comune  che, al termine dei progetti </a:t>
            </a:r>
            <a:r>
              <a:rPr lang="it-IT" b="1" dirty="0" err="1" smtClean="0">
                <a:solidFill>
                  <a:schemeClr val="bg1">
                    <a:lumMod val="95000"/>
                  </a:schemeClr>
                </a:solidFill>
              </a:rPr>
              <a:t>etwinning</a:t>
            </a:r>
            <a:r>
              <a:rPr lang="it-IT" b="1" dirty="0" smtClean="0">
                <a:solidFill>
                  <a:schemeClr val="bg1">
                    <a:lumMod val="95000"/>
                  </a:schemeClr>
                </a:solidFill>
              </a:rPr>
              <a:t>, è venuta a  scuola ,insieme al sindaco, a vedere i nostri lavori. Hanno collaborato anche i genitori, nella foto il babbo cuoco mentre ci spiega come realizzare alcuni piatti  tipici toscani.</a:t>
            </a:r>
            <a:endParaRPr lang="it-IT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Immagine 30" descr="C:\Documents and Settings\LAURA\Desktop\Immagin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28596" y="285727"/>
            <a:ext cx="2571768" cy="161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85728"/>
            <a:ext cx="2352673" cy="157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32" descr="C:\Documents and Settings\rosario\Impostazioni locali\Temporary Internet Files\Content.IE5\OAZ4BBU9\IMG_1215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85728"/>
            <a:ext cx="2147885" cy="160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34" descr="Karat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75" y="378619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4143380"/>
            <a:ext cx="365762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magine 2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1634" y="4357694"/>
            <a:ext cx="2330072" cy="154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20" y="0"/>
            <a:ext cx="8572560" cy="11807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 smtClean="0"/>
          </a:p>
          <a:p>
            <a:endParaRPr lang="it-IT" sz="2000" b="1" dirty="0" smtClean="0"/>
          </a:p>
          <a:p>
            <a:r>
              <a:rPr lang="it-IT" sz="2000" b="1" dirty="0" smtClean="0"/>
              <a:t>ALCUNI DEI NOSTRI LAVORI</a:t>
            </a:r>
          </a:p>
          <a:p>
            <a:r>
              <a:rPr lang="it-IT" sz="2000" b="1" dirty="0" err="1" smtClean="0"/>
              <a:t>Typical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food-Le</a:t>
            </a:r>
            <a:r>
              <a:rPr lang="it-IT" sz="2000" b="1" dirty="0" smtClean="0"/>
              <a:t> ricette tipiche toscane a cura di babbo </a:t>
            </a:r>
            <a:r>
              <a:rPr lang="it-IT" sz="2000" b="1" dirty="0" err="1" smtClean="0"/>
              <a:t>Caruana</a:t>
            </a:r>
            <a:r>
              <a:rPr lang="it-IT" sz="2000" b="1" dirty="0" smtClean="0"/>
              <a:t> </a:t>
            </a:r>
            <a:r>
              <a:rPr lang="it-IT" sz="2000" dirty="0" smtClean="0"/>
              <a:t>: </a:t>
            </a:r>
          </a:p>
          <a:p>
            <a:r>
              <a:rPr lang="en-US" sz="2000" dirty="0" smtClean="0">
                <a:hlinkClick r:id="rId2" action="ppaction://hlinkpres?slideindex=1&amp;slidetitle="/>
              </a:rPr>
              <a:t> </a:t>
            </a:r>
            <a:r>
              <a:rPr lang="en-US" dirty="0" smtClean="0">
                <a:hlinkClick r:id="rId2" action="ppaction://hlinkpres?slideindex=1&amp;slidetitle="/>
              </a:rPr>
              <a:t>A typical menu in a Tuscan restaurant.2F.ppt</a:t>
            </a:r>
            <a:endParaRPr lang="en-US" dirty="0" smtClean="0"/>
          </a:p>
          <a:p>
            <a:r>
              <a:rPr lang="en-US" sz="2000" b="1" dirty="0" smtClean="0"/>
              <a:t>Traditions-</a:t>
            </a:r>
            <a:r>
              <a:rPr lang="en-US" sz="2000" b="1" dirty="0" err="1" smtClean="0"/>
              <a:t>Presentiamo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Gli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sbandieratori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Borghi</a:t>
            </a:r>
            <a:r>
              <a:rPr lang="en-US" sz="2000" b="1" dirty="0" smtClean="0"/>
              <a:t> e </a:t>
            </a:r>
            <a:r>
              <a:rPr lang="en-US" sz="2000" b="1" dirty="0" err="1" smtClean="0"/>
              <a:t>Sestieri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fiorentini</a:t>
            </a:r>
            <a:r>
              <a:rPr lang="en-US" sz="2000" b="1" dirty="0" smtClean="0"/>
              <a:t>: </a:t>
            </a:r>
          </a:p>
          <a:p>
            <a:r>
              <a:rPr lang="en-US" sz="2000" dirty="0" smtClean="0">
                <a:hlinkClick r:id="rId3" action="ppaction://hlinkfile"/>
              </a:rPr>
              <a:t>flag wawers.doc</a:t>
            </a:r>
            <a:endParaRPr lang="en-US" sz="2000" dirty="0" smtClean="0"/>
          </a:p>
          <a:p>
            <a:r>
              <a:rPr lang="en-US" sz="2000" b="1" dirty="0" smtClean="0"/>
              <a:t>Shopping-</a:t>
            </a:r>
            <a:r>
              <a:rPr lang="en-US" sz="2000" b="1" dirty="0" err="1" smtClean="0"/>
              <a:t>L’economia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comunione</a:t>
            </a:r>
            <a:r>
              <a:rPr lang="en-US" sz="2000" b="1" dirty="0" smtClean="0"/>
              <a:t> al Polo </a:t>
            </a:r>
            <a:r>
              <a:rPr lang="en-US" sz="2000" b="1" dirty="0" err="1" smtClean="0"/>
              <a:t>Lionello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Bonfanti</a:t>
            </a:r>
            <a:r>
              <a:rPr lang="en-US" sz="2000" b="1" dirty="0" smtClean="0"/>
              <a:t> , </a:t>
            </a:r>
            <a:r>
              <a:rPr lang="en-US" sz="2000" b="1" dirty="0" err="1" smtClean="0"/>
              <a:t>comunità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Loppiano</a:t>
            </a:r>
            <a:r>
              <a:rPr lang="en-US" sz="2000" b="1" dirty="0" smtClean="0"/>
              <a:t>:</a:t>
            </a:r>
          </a:p>
          <a:p>
            <a:r>
              <a:rPr lang="en-US" sz="2000" dirty="0" smtClean="0">
                <a:hlinkClick r:id="rId4" action="ppaction://hlinkpres?slideindex=1&amp;slidetitle="/>
              </a:rPr>
              <a:t>POLO LIONELLO BONFANTI 2F.ppt</a:t>
            </a:r>
            <a:endParaRPr lang="en-US" sz="2000" dirty="0" smtClean="0"/>
          </a:p>
          <a:p>
            <a:r>
              <a:rPr lang="en-US" sz="2000" b="1" dirty="0" smtClean="0"/>
              <a:t>Entertainments-</a:t>
            </a:r>
            <a:r>
              <a:rPr lang="en-US" sz="2000" b="1" dirty="0" err="1" smtClean="0"/>
              <a:t>Eventi</a:t>
            </a:r>
            <a:r>
              <a:rPr lang="en-US" sz="2000" b="1" dirty="0" smtClean="0"/>
              <a:t>  e </a:t>
            </a:r>
            <a:r>
              <a:rPr lang="en-US" sz="2000" b="1" dirty="0" err="1" smtClean="0"/>
              <a:t>celebrazioni</a:t>
            </a:r>
            <a:r>
              <a:rPr lang="en-US" sz="2000" b="1" dirty="0" smtClean="0"/>
              <a:t> a Figline </a:t>
            </a:r>
            <a:r>
              <a:rPr lang="en-US" sz="2000" b="1" dirty="0" err="1" smtClean="0"/>
              <a:t>Valdarno</a:t>
            </a:r>
            <a:r>
              <a:rPr lang="en-US" sz="2000" b="1" dirty="0" smtClean="0"/>
              <a:t>:</a:t>
            </a:r>
            <a:endParaRPr lang="en-US" sz="2000" dirty="0" smtClean="0"/>
          </a:p>
          <a:p>
            <a:r>
              <a:rPr lang="en-US" sz="2000" dirty="0" smtClean="0">
                <a:hlinkClick r:id="rId5" action="ppaction://hlinkpres?slideindex=1&amp;slidetitle="/>
              </a:rPr>
              <a:t>Presentazione_sulle_feste_a_figline.ppt</a:t>
            </a:r>
            <a:endParaRPr lang="en-US" sz="2000" dirty="0" smtClean="0"/>
          </a:p>
          <a:p>
            <a:r>
              <a:rPr lang="en-US" sz="2000" b="1" dirty="0" smtClean="0"/>
              <a:t>History-</a:t>
            </a:r>
            <a:r>
              <a:rPr lang="en-US" sz="2000" b="1" dirty="0" err="1" smtClean="0"/>
              <a:t>Storia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Figline: la </a:t>
            </a:r>
            <a:r>
              <a:rPr lang="en-US" sz="2000" b="1" dirty="0" err="1" smtClean="0"/>
              <a:t>resistenza</a:t>
            </a:r>
            <a:r>
              <a:rPr lang="en-US" sz="2000" b="1" dirty="0" smtClean="0"/>
              <a:t>:</a:t>
            </a:r>
            <a:endParaRPr lang="en-US" sz="2000" dirty="0" smtClean="0"/>
          </a:p>
          <a:p>
            <a:r>
              <a:rPr lang="en-US" sz="2000" dirty="0" err="1" smtClean="0">
                <a:hlinkClick r:id="rId6" action="ppaction://hlinkpres?slideindex=1&amp;slidetitle="/>
              </a:rPr>
              <a:t>caduti</a:t>
            </a:r>
            <a:r>
              <a:rPr lang="en-US" sz="2000" dirty="0" smtClean="0">
                <a:hlinkClick r:id="rId6" action="ppaction://hlinkpres?slideindex=1&amp;slidetitle="/>
              </a:rPr>
              <a:t> </a:t>
            </a:r>
            <a:r>
              <a:rPr lang="en-US" sz="2000" dirty="0" err="1" smtClean="0">
                <a:hlinkClick r:id="rId6" action="ppaction://hlinkpres?slideindex=1&amp;slidetitle="/>
              </a:rPr>
              <a:t>pian</a:t>
            </a:r>
            <a:r>
              <a:rPr lang="en-US" sz="2000" dirty="0" smtClean="0">
                <a:hlinkClick r:id="rId6" action="ppaction://hlinkpres?slideindex=1&amp;slidetitle="/>
              </a:rPr>
              <a:t> </a:t>
            </a:r>
            <a:r>
              <a:rPr lang="en-US" sz="2000" dirty="0" err="1" smtClean="0">
                <a:hlinkClick r:id="rId6" action="ppaction://hlinkpres?slideindex=1&amp;slidetitle="/>
              </a:rPr>
              <a:t>dell'albero</a:t>
            </a:r>
            <a:r>
              <a:rPr lang="en-US" sz="2000" dirty="0" smtClean="0">
                <a:hlinkClick r:id="rId6" action="ppaction://hlinkpres?slideindex=1&amp;slidetitle="/>
              </a:rPr>
              <a:t> 2F.ppt</a:t>
            </a:r>
            <a:endParaRPr lang="en-US" sz="2000" dirty="0" smtClean="0"/>
          </a:p>
          <a:p>
            <a:r>
              <a:rPr lang="en-US" sz="2000" b="1" dirty="0" smtClean="0"/>
              <a:t>Culture-</a:t>
            </a:r>
            <a:r>
              <a:rPr lang="en-US" sz="2000" b="1" dirty="0" err="1" smtClean="0"/>
              <a:t>Storia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Figline: la </a:t>
            </a:r>
            <a:r>
              <a:rPr lang="en-US" sz="2000" b="1" dirty="0" err="1" smtClean="0"/>
              <a:t>civiltà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contadina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museo</a:t>
            </a:r>
            <a:r>
              <a:rPr lang="en-US" sz="2000" b="1" dirty="0" smtClean="0"/>
              <a:t> e la </a:t>
            </a:r>
            <a:r>
              <a:rPr lang="en-US" sz="2000" b="1" dirty="0" err="1" smtClean="0"/>
              <a:t>pieve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san </a:t>
            </a:r>
            <a:r>
              <a:rPr lang="en-US" sz="2000" b="1" dirty="0" err="1" smtClean="0"/>
              <a:t>romolo</a:t>
            </a:r>
            <a:r>
              <a:rPr lang="en-US" sz="2000" b="1" dirty="0" smtClean="0"/>
              <a:t>:</a:t>
            </a:r>
          </a:p>
          <a:p>
            <a:r>
              <a:rPr lang="en-US" sz="2000" dirty="0" err="1" smtClean="0">
                <a:hlinkClick r:id="rId7" action="ppaction://hlinkpres?slideindex=1&amp;slidetitle="/>
              </a:rPr>
              <a:t>museo</a:t>
            </a:r>
            <a:r>
              <a:rPr lang="en-US" sz="2000" dirty="0" smtClean="0">
                <a:hlinkClick r:id="rId7" action="ppaction://hlinkpres?slideindex=1&amp;slidetitle="/>
              </a:rPr>
              <a:t> </a:t>
            </a:r>
            <a:r>
              <a:rPr lang="en-US" sz="2000" dirty="0" err="1" smtClean="0">
                <a:hlinkClick r:id="rId7" action="ppaction://hlinkpres?slideindex=1&amp;slidetitle="/>
              </a:rPr>
              <a:t>della</a:t>
            </a:r>
            <a:r>
              <a:rPr lang="en-US" sz="2000" dirty="0" smtClean="0">
                <a:hlinkClick r:id="rId7" action="ppaction://hlinkpres?slideindex=1&amp;slidetitle="/>
              </a:rPr>
              <a:t> </a:t>
            </a:r>
            <a:r>
              <a:rPr lang="en-US" sz="2000" dirty="0" err="1" smtClean="0">
                <a:hlinkClick r:id="rId7" action="ppaction://hlinkpres?slideindex=1&amp;slidetitle="/>
              </a:rPr>
              <a:t>civiltà</a:t>
            </a:r>
            <a:r>
              <a:rPr lang="en-US" sz="2000" dirty="0" smtClean="0">
                <a:hlinkClick r:id="rId7" action="ppaction://hlinkpres?slideindex=1&amp;slidetitle="/>
              </a:rPr>
              <a:t> </a:t>
            </a:r>
            <a:r>
              <a:rPr lang="en-US" sz="2000" dirty="0" err="1" smtClean="0">
                <a:hlinkClick r:id="rId7" action="ppaction://hlinkpres?slideindex=1&amp;slidetitle="/>
              </a:rPr>
              <a:t>contadina</a:t>
            </a:r>
            <a:r>
              <a:rPr lang="en-US" sz="2000" dirty="0" smtClean="0">
                <a:hlinkClick r:id="rId7" action="ppaction://hlinkpres?slideindex=1&amp;slidetitle="/>
              </a:rPr>
              <a:t> 2F.pptx</a:t>
            </a:r>
            <a:endParaRPr lang="en-US" sz="2000" dirty="0" smtClean="0"/>
          </a:p>
          <a:p>
            <a:r>
              <a:rPr lang="en-US" sz="2000" b="1" dirty="0" smtClean="0"/>
              <a:t>Videos </a:t>
            </a:r>
            <a:r>
              <a:rPr lang="en-US" sz="2000" b="1" dirty="0" err="1" smtClean="0"/>
              <a:t>tratti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nostro</a:t>
            </a:r>
            <a:r>
              <a:rPr lang="en-US" sz="2000" b="1" dirty="0" smtClean="0"/>
              <a:t> TGWEB, </a:t>
            </a:r>
            <a:r>
              <a:rPr lang="en-US" sz="2000" b="1" dirty="0" err="1" smtClean="0"/>
              <a:t>notizie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etwinning</a:t>
            </a:r>
            <a:r>
              <a:rPr lang="en-US" sz="2000" b="1" dirty="0" smtClean="0"/>
              <a:t>  e </a:t>
            </a:r>
            <a:r>
              <a:rPr lang="en-US" sz="2000" b="1" dirty="0" err="1" smtClean="0"/>
              <a:t>incontro</a:t>
            </a:r>
            <a:r>
              <a:rPr lang="en-US" sz="2000" b="1" dirty="0" smtClean="0"/>
              <a:t> con </a:t>
            </a:r>
            <a:r>
              <a:rPr lang="en-US" sz="2000" b="1" dirty="0" err="1" smtClean="0"/>
              <a:t>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sindaco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scuola</a:t>
            </a:r>
            <a:r>
              <a:rPr lang="en-US" sz="2000" b="1" dirty="0" smtClean="0"/>
              <a:t>:</a:t>
            </a:r>
          </a:p>
          <a:p>
            <a:r>
              <a:rPr lang="en-US" sz="2000" dirty="0" smtClean="0">
                <a:hlinkClick r:id="rId8" action="ppaction://hlinkfile"/>
              </a:rPr>
              <a:t>E twinning 2011.avi</a:t>
            </a:r>
            <a:endParaRPr lang="en-US" sz="2000" dirty="0" smtClean="0"/>
          </a:p>
          <a:p>
            <a:r>
              <a:rPr lang="it-IT" sz="2000" dirty="0" smtClean="0">
                <a:hlinkClick r:id="rId9" action="ppaction://hlinkfile"/>
              </a:rPr>
              <a:t>Incontro col sindaco Marzo 2011.avi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 rot="10800000" flipV="1">
            <a:off x="0" y="-434711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2400" b="1" dirty="0" smtClean="0"/>
          </a:p>
          <a:p>
            <a:pPr algn="just"/>
            <a:endParaRPr lang="it-IT" sz="2400" b="1" dirty="0" smtClean="0"/>
          </a:p>
          <a:p>
            <a:pPr algn="just"/>
            <a:r>
              <a:rPr lang="it-IT" sz="2400" b="1" dirty="0" smtClean="0">
                <a:solidFill>
                  <a:schemeClr val="bg1"/>
                </a:solidFill>
              </a:rPr>
              <a:t>150DIGIT PER CELEBRARE L’UNITA’ </a:t>
            </a:r>
            <a:r>
              <a:rPr lang="it-IT" sz="2400" b="1" dirty="0" err="1" smtClean="0">
                <a:solidFill>
                  <a:schemeClr val="bg1"/>
                </a:solidFill>
              </a:rPr>
              <a:t>D’ITALIA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</a:rPr>
              <a:t>Abbiamo celebrato l’Unità d’Italia presentando i personaggi storici </a:t>
            </a:r>
          </a:p>
          <a:p>
            <a:pPr algn="just"/>
            <a:r>
              <a:rPr lang="it-IT" sz="2400" b="1" dirty="0" err="1" smtClean="0">
                <a:solidFill>
                  <a:schemeClr val="bg1">
                    <a:lumMod val="95000"/>
                  </a:schemeClr>
                </a:solidFill>
              </a:rPr>
              <a:t>Figlinesi</a:t>
            </a:r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</a:rPr>
              <a:t>  che vi hanno partecipato e l’arresto di Garibaldi  alla stazione di Figline. Con questo lavoro abbiamo partecipato al progetto 150Digit. Le ricerche sono state compiute su documenti conservati nell’archivio storico di Figline. Oltre a tradurre il documento, abbiamo realizzato la drammatizzazione in video  “the </a:t>
            </a:r>
            <a:r>
              <a:rPr lang="it-IT" sz="2400" b="1" dirty="0" err="1" smtClean="0">
                <a:solidFill>
                  <a:schemeClr val="bg1">
                    <a:lumMod val="95000"/>
                  </a:schemeClr>
                </a:solidFill>
              </a:rPr>
              <a:t>arrest</a:t>
            </a:r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bg1">
                    <a:lumMod val="95000"/>
                  </a:schemeClr>
                </a:solidFill>
              </a:rPr>
              <a:t>of</a:t>
            </a:r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</a:rPr>
              <a:t> Garibaldi at Figline Valdarno” e preparato un </a:t>
            </a:r>
            <a:r>
              <a:rPr lang="it-IT" sz="2400" b="1" dirty="0" err="1" smtClean="0">
                <a:solidFill>
                  <a:schemeClr val="bg1">
                    <a:lumMod val="95000"/>
                  </a:schemeClr>
                </a:solidFill>
              </a:rPr>
              <a:t>power</a:t>
            </a:r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bg1">
                    <a:lumMod val="95000"/>
                  </a:schemeClr>
                </a:solidFill>
              </a:rPr>
              <a:t>point</a:t>
            </a:r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en-US" sz="2400" b="1" dirty="0" smtClean="0">
                <a:hlinkClick r:id="rId2" action="ppaction://hlinkfile"/>
              </a:rPr>
              <a:t>150 digit\Luigi </a:t>
            </a:r>
            <a:r>
              <a:rPr lang="en-US" sz="2400" b="1" dirty="0" err="1" smtClean="0">
                <a:hlinkClick r:id="rId2" action="ppaction://hlinkfile"/>
              </a:rPr>
              <a:t>Bolis</a:t>
            </a:r>
            <a:r>
              <a:rPr lang="en-US" sz="2400" b="1" dirty="0" smtClean="0">
                <a:hlinkClick r:id="rId2" action="ppaction://hlinkfile"/>
              </a:rPr>
              <a:t> e </a:t>
            </a:r>
            <a:r>
              <a:rPr lang="en-US" sz="2400" b="1" dirty="0" err="1" smtClean="0">
                <a:hlinkClick r:id="rId2" action="ppaction://hlinkfile"/>
              </a:rPr>
              <a:t>Torquato</a:t>
            </a:r>
            <a:endParaRPr lang="it-IT" sz="2400" b="1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357562"/>
            <a:ext cx="5689323" cy="33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2" y="571480"/>
            <a:ext cx="8450639" cy="495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1071538" y="5715016"/>
            <a:ext cx="708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FORMAT </a:t>
            </a:r>
            <a:r>
              <a:rPr lang="en-US" b="1" dirty="0" smtClean="0">
                <a:hlinkClick r:id="rId3" action="ppaction://hlinkfile"/>
              </a:rPr>
              <a:t>150 digit\</a:t>
            </a:r>
            <a:r>
              <a:rPr lang="en-US" b="1" dirty="0" err="1" smtClean="0">
                <a:hlinkClick r:id="rId3" action="ppaction://hlinkfile"/>
              </a:rPr>
              <a:t>Unità</a:t>
            </a:r>
            <a:r>
              <a:rPr lang="en-US" b="1" dirty="0" smtClean="0">
                <a:hlinkClick r:id="rId3" action="ppaction://hlinkfile"/>
              </a:rPr>
              <a:t> </a:t>
            </a:r>
            <a:r>
              <a:rPr lang="en-US" b="1" dirty="0" err="1" smtClean="0">
                <a:hlinkClick r:id="rId3" action="ppaction://hlinkfile"/>
              </a:rPr>
              <a:t>d'Italia</a:t>
            </a:r>
            <a:r>
              <a:rPr lang="en-US" b="1" dirty="0" smtClean="0">
                <a:hlinkClick r:id="rId3" action="ppaction://hlinkfile"/>
              </a:rPr>
              <a:t> in Toscana format  inglese.doc</a:t>
            </a:r>
            <a:endParaRPr lang="it-IT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554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>
            <a:hlinkClick r:id="rId3" action="ppaction://hlinkfile"/>
          </p:cNvPr>
          <p:cNvSpPr txBox="1"/>
          <p:nvPr/>
        </p:nvSpPr>
        <p:spPr>
          <a:xfrm>
            <a:off x="1" y="5715016"/>
            <a:ext cx="885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INT.</a:t>
            </a:r>
            <a:r>
              <a:rPr lang="en-US" b="1" dirty="0" smtClean="0">
                <a:hlinkClick r:id="rId3" action="ppaction://hlinkfile"/>
              </a:rPr>
              <a:t>\The arrest of Garibaldi.w</a:t>
            </a:r>
            <a:r>
              <a:rPr lang="en-US" dirty="0" smtClean="0">
                <a:hlinkClick r:id="rId3" action="ppaction://hlinkfile"/>
              </a:rPr>
              <a:t>mv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572427" cy="443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642910" y="4643446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>
                    <a:lumMod val="95000"/>
                  </a:schemeClr>
                </a:solidFill>
              </a:rPr>
              <a:t>L’ultima fase del progetto </a:t>
            </a:r>
            <a:r>
              <a:rPr lang="it-IT" sz="2400" b="1" i="1" dirty="0" err="1" smtClean="0">
                <a:solidFill>
                  <a:schemeClr val="bg1">
                    <a:lumMod val="95000"/>
                  </a:schemeClr>
                </a:solidFill>
              </a:rPr>
              <a:t>eTWINNING</a:t>
            </a:r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</a:rPr>
              <a:t> prevedeva l’intervista ai turisti. Abbiamo così trascorso una Domenica pomeriggio di Maggio a rincorrere turisti più o meno timidi in piazza Marsilio </a:t>
            </a:r>
            <a:r>
              <a:rPr lang="it-IT" sz="2400" b="1" dirty="0" err="1" smtClean="0">
                <a:solidFill>
                  <a:schemeClr val="bg1">
                    <a:lumMod val="95000"/>
                  </a:schemeClr>
                </a:solidFill>
              </a:rPr>
              <a:t>Ficino</a:t>
            </a:r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hlinkClick r:id="rId3" action="ppaction://hlinkfile"/>
              </a:rPr>
              <a:t>  </a:t>
            </a:r>
            <a:r>
              <a:rPr lang="en-US" sz="2400" b="1" dirty="0" smtClean="0">
                <a:hlinkClick r:id="rId3" action="ppaction://hlinkfile"/>
              </a:rPr>
              <a:t>Meeting tourists.wmv</a:t>
            </a:r>
            <a:endParaRPr lang="it-IT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alassi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1159</TotalTime>
  <Words>1432</Words>
  <Application>Microsoft Macintosh PowerPoint</Application>
  <PresentationFormat>On-screen Show (4:3)</PresentationFormat>
  <Paragraphs>124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Valued Acer Customer</dc:creator>
  <cp:lastModifiedBy>Luisella</cp:lastModifiedBy>
  <cp:revision>160</cp:revision>
  <dcterms:created xsi:type="dcterms:W3CDTF">2012-03-16T17:44:56Z</dcterms:created>
  <dcterms:modified xsi:type="dcterms:W3CDTF">2012-05-21T19:47:24Z</dcterms:modified>
</cp:coreProperties>
</file>